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81" r:id="rId2"/>
    <p:sldId id="282" r:id="rId3"/>
    <p:sldId id="283" r:id="rId4"/>
    <p:sldId id="287" r:id="rId5"/>
    <p:sldId id="288" r:id="rId6"/>
    <p:sldId id="289" r:id="rId7"/>
    <p:sldId id="290" r:id="rId8"/>
    <p:sldId id="291" r:id="rId9"/>
    <p:sldId id="292" r:id="rId10"/>
    <p:sldId id="293" r:id="rId11"/>
    <p:sldId id="294" r:id="rId12"/>
    <p:sldId id="295" r:id="rId13"/>
    <p:sldId id="304" r:id="rId14"/>
    <p:sldId id="305" r:id="rId15"/>
    <p:sldId id="299" r:id="rId16"/>
    <p:sldId id="300" r:id="rId17"/>
    <p:sldId id="301" r:id="rId18"/>
    <p:sldId id="302" r:id="rId19"/>
    <p:sldId id="303" r:id="rId20"/>
    <p:sldId id="276" r:id="rId21"/>
    <p:sldId id="278" r:id="rId22"/>
    <p:sldId id="298" r:id="rId23"/>
    <p:sldId id="296"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433E"/>
    <a:srgbClr val="FDAA41"/>
    <a:srgbClr val="BEBEC4"/>
    <a:srgbClr val="6A9ED3"/>
    <a:srgbClr val="324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8" d="100"/>
          <a:sy n="108" d="100"/>
        </p:scale>
        <p:origin x="-1480"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5A309B-2D6F-0847-8293-6BDF050FAB70}" type="datetimeFigureOut">
              <a:rPr lang="en-US" smtClean="0"/>
              <a:t>9/10/15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E8465F-64C0-6F45-9ED8-A932E9805F76}" type="slidenum">
              <a:rPr lang="en-US" smtClean="0"/>
              <a:t>‹#›</a:t>
            </a:fld>
            <a:endParaRPr lang="en-US"/>
          </a:p>
        </p:txBody>
      </p:sp>
    </p:spTree>
    <p:extLst>
      <p:ext uri="{BB962C8B-B14F-4D97-AF65-F5344CB8AC3E}">
        <p14:creationId xmlns:p14="http://schemas.microsoft.com/office/powerpoint/2010/main" val="27775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426E8F-CA5B-4B40-B331-0CA55030D5E9}" type="datetimeFigureOut">
              <a:rPr lang="en-US" smtClean="0"/>
              <a:t>9/10/15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1037C89-D5EC-9B43-8F7C-6DE9CC7AB6F5}" type="slidenum">
              <a:rPr lang="en-US" smtClean="0"/>
              <a:t>‹#›</a:t>
            </a:fld>
            <a:endParaRPr lang="en-US"/>
          </a:p>
        </p:txBody>
      </p:sp>
    </p:spTree>
    <p:extLst>
      <p:ext uri="{BB962C8B-B14F-4D97-AF65-F5344CB8AC3E}">
        <p14:creationId xmlns:p14="http://schemas.microsoft.com/office/powerpoint/2010/main" val="11738710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Some</a:t>
            </a:r>
            <a:r>
              <a:rPr lang="en-GB" baseline="0" dirty="0" smtClean="0"/>
              <a:t> chemical properties are hidden due to IP restrictions, but offers the opportunity for participants to predict response in novel compounds</a:t>
            </a:r>
            <a:endParaRPr lang="en-GB" dirty="0"/>
          </a:p>
        </p:txBody>
      </p:sp>
      <p:sp>
        <p:nvSpPr>
          <p:cNvPr id="4" name="Slide Number Placeholder 3"/>
          <p:cNvSpPr>
            <a:spLocks noGrp="1"/>
          </p:cNvSpPr>
          <p:nvPr>
            <p:ph type="sldNum" sz="quarter" idx="10"/>
          </p:nvPr>
        </p:nvSpPr>
        <p:spPr/>
        <p:txBody>
          <a:bodyPr/>
          <a:lstStyle/>
          <a:p>
            <a:fld id="{BF7325C8-8562-EE43-A8E3-2437FDA165A0}" type="slidenum">
              <a:rPr lang="en-US" smtClean="0"/>
              <a:pPr/>
              <a:t>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Links to raw</a:t>
            </a:r>
            <a:r>
              <a:rPr lang="en-GB" baseline="0" dirty="0" smtClean="0"/>
              <a:t> data (</a:t>
            </a:r>
            <a:r>
              <a:rPr lang="en-GB" baseline="0" dirty="0" err="1" smtClean="0"/>
              <a:t>eg</a:t>
            </a:r>
            <a:r>
              <a:rPr lang="en-GB" baseline="0" dirty="0" smtClean="0"/>
              <a:t>. bam files and </a:t>
            </a:r>
            <a:r>
              <a:rPr lang="en-GB" baseline="0" dirty="0" err="1" smtClean="0"/>
              <a:t>cel</a:t>
            </a:r>
            <a:r>
              <a:rPr lang="en-GB" baseline="0" dirty="0" smtClean="0"/>
              <a:t> files) on the wiki</a:t>
            </a:r>
          </a:p>
          <a:p>
            <a:endParaRPr lang="en-GB" dirty="0"/>
          </a:p>
        </p:txBody>
      </p:sp>
      <p:sp>
        <p:nvSpPr>
          <p:cNvPr id="4" name="Slide Number Placeholder 3"/>
          <p:cNvSpPr>
            <a:spLocks noGrp="1"/>
          </p:cNvSpPr>
          <p:nvPr>
            <p:ph type="sldNum" sz="quarter" idx="10"/>
          </p:nvPr>
        </p:nvSpPr>
        <p:spPr/>
        <p:txBody>
          <a:bodyPr/>
          <a:lstStyle/>
          <a:p>
            <a:fld id="{BF7325C8-8562-EE43-A8E3-2437FDA165A0}" type="slidenum">
              <a:rPr lang="en-US" smtClean="0"/>
              <a:pPr/>
              <a:t>10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We want input</a:t>
            </a:r>
            <a:r>
              <a:rPr lang="en-GB" baseline="0" dirty="0" smtClean="0"/>
              <a:t> features that will make good clinical biomarkers, therefore, we want simplicity in our molecular data without losing too much information.</a:t>
            </a:r>
            <a:endParaRPr lang="en-GB" dirty="0" smtClean="0"/>
          </a:p>
          <a:p>
            <a:endParaRPr lang="en-GB" dirty="0" smtClean="0"/>
          </a:p>
          <a:p>
            <a:r>
              <a:rPr lang="en-GB" dirty="0" smtClean="0"/>
              <a:t>Post-processing:</a:t>
            </a:r>
            <a:r>
              <a:rPr lang="en-GB" baseline="0" dirty="0" smtClean="0"/>
              <a:t> focus on getting clinically translatable biomarkers</a:t>
            </a:r>
            <a:endParaRPr lang="en-GB" dirty="0"/>
          </a:p>
        </p:txBody>
      </p:sp>
      <p:sp>
        <p:nvSpPr>
          <p:cNvPr id="4" name="Slide Number Placeholder 3"/>
          <p:cNvSpPr>
            <a:spLocks noGrp="1"/>
          </p:cNvSpPr>
          <p:nvPr>
            <p:ph type="sldNum" sz="quarter" idx="10"/>
          </p:nvPr>
        </p:nvSpPr>
        <p:spPr/>
        <p:txBody>
          <a:bodyPr/>
          <a:lstStyle/>
          <a:p>
            <a:fld id="{BF7325C8-8562-EE43-A8E3-2437FDA165A0}" type="slidenum">
              <a:rPr lang="en-US" smtClean="0"/>
              <a:pPr/>
              <a:t>11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F7325C8-8562-EE43-A8E3-2437FDA165A0}" type="slidenum">
              <a:rPr lang="en-US" smtClean="0"/>
              <a:pPr/>
              <a:t>12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7C89-D5EC-9B43-8F7C-6DE9CC7AB6F5}" type="slidenum">
              <a:rPr lang="en-US" smtClean="0"/>
              <a:t>13</a:t>
            </a:fld>
            <a:endParaRPr lang="en-US"/>
          </a:p>
        </p:txBody>
      </p:sp>
    </p:spTree>
    <p:extLst>
      <p:ext uri="{BB962C8B-B14F-4D97-AF65-F5344CB8AC3E}">
        <p14:creationId xmlns:p14="http://schemas.microsoft.com/office/powerpoint/2010/main" val="28278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7C89-D5EC-9B43-8F7C-6DE9CC7AB6F5}" type="slidenum">
              <a:rPr lang="en-US" smtClean="0"/>
              <a:t>14</a:t>
            </a:fld>
            <a:endParaRPr lang="en-US"/>
          </a:p>
        </p:txBody>
      </p:sp>
    </p:spTree>
    <p:extLst>
      <p:ext uri="{BB962C8B-B14F-4D97-AF65-F5344CB8AC3E}">
        <p14:creationId xmlns:p14="http://schemas.microsoft.com/office/powerpoint/2010/main" val="282781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7C89-D5EC-9B43-8F7C-6DE9CC7AB6F5}" type="slidenum">
              <a:rPr lang="en-US" smtClean="0"/>
              <a:t>18</a:t>
            </a:fld>
            <a:endParaRPr lang="en-US"/>
          </a:p>
        </p:txBody>
      </p:sp>
    </p:spTree>
    <p:extLst>
      <p:ext uri="{BB962C8B-B14F-4D97-AF65-F5344CB8AC3E}">
        <p14:creationId xmlns:p14="http://schemas.microsoft.com/office/powerpoint/2010/main" val="3282379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37C89-D5EC-9B43-8F7C-6DE9CC7AB6F5}" type="slidenum">
              <a:rPr lang="en-US" smtClean="0"/>
              <a:t>19</a:t>
            </a:fld>
            <a:endParaRPr lang="en-US"/>
          </a:p>
        </p:txBody>
      </p:sp>
    </p:spTree>
    <p:extLst>
      <p:ext uri="{BB962C8B-B14F-4D97-AF65-F5344CB8AC3E}">
        <p14:creationId xmlns:p14="http://schemas.microsoft.com/office/powerpoint/2010/main" val="4135952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Click to edit Master subtitle style</a:t>
            </a:r>
            <a:endParaRPr lang="en-US"/>
          </a:p>
        </p:txBody>
      </p:sp>
      <p:sp>
        <p:nvSpPr>
          <p:cNvPr id="4" name="Date Placeholder 3"/>
          <p:cNvSpPr>
            <a:spLocks noGrp="1"/>
          </p:cNvSpPr>
          <p:nvPr>
            <p:ph type="dt" sz="half" idx="10"/>
          </p:nvPr>
        </p:nvSpPr>
        <p:spPr/>
        <p:txBody>
          <a:bodyPr/>
          <a:lstStyle/>
          <a:p>
            <a:fld id="{FE0ACB6C-3A77-6046-836E-8515FFCCB0F4}" type="datetime1">
              <a:rPr lang="en-GB"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82332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50DBC145-1C58-5F4B-8C28-F4BF3FF94518}" type="datetime1">
              <a:rPr lang="en-GB"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3990001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e-D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030A481F-3C55-844B-95C2-A62CC6688B8A}" type="datetime1">
              <a:rPr lang="en-GB"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4112872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idx="1"/>
          </p:nvPr>
        </p:nvSpPr>
        <p:spPr/>
        <p:txBody>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10"/>
          </p:nvPr>
        </p:nvSpPr>
        <p:spPr/>
        <p:txBody>
          <a:bodyPr/>
          <a:lstStyle/>
          <a:p>
            <a:fld id="{145BE9E6-91A7-4346-880D-77C8861A9902}" type="datetime1">
              <a:rPr lang="en-GB"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BF9C6-4A81-7A41-AEB1-A7236934E10A}" type="slidenum">
              <a:rPr lang="en-US" smtClean="0"/>
              <a:t>‹#›</a:t>
            </a:fld>
            <a:endParaRPr lang="en-US"/>
          </a:p>
        </p:txBody>
      </p:sp>
      <p:pic>
        <p:nvPicPr>
          <p:cNvPr id="7" name="Picture 6"/>
          <p:cNvPicPr>
            <a:picLocks noChangeAspect="1"/>
          </p:cNvPicPr>
          <p:nvPr userDrawn="1"/>
        </p:nvPicPr>
        <p:blipFill>
          <a:blip r:embed="rId2"/>
          <a:stretch>
            <a:fillRect/>
          </a:stretch>
        </p:blipFill>
        <p:spPr>
          <a:xfrm>
            <a:off x="1795189" y="6420048"/>
            <a:ext cx="425151" cy="363535"/>
          </a:xfrm>
          <a:prstGeom prst="rect">
            <a:avLst/>
          </a:prstGeom>
        </p:spPr>
      </p:pic>
      <p:sp>
        <p:nvSpPr>
          <p:cNvPr id="8" name="TextBox 7"/>
          <p:cNvSpPr txBox="1"/>
          <p:nvPr userDrawn="1"/>
        </p:nvSpPr>
        <p:spPr>
          <a:xfrm>
            <a:off x="2085920" y="6420048"/>
            <a:ext cx="5416868" cy="307777"/>
          </a:xfrm>
          <a:prstGeom prst="rect">
            <a:avLst/>
          </a:prstGeom>
          <a:noFill/>
        </p:spPr>
        <p:txBody>
          <a:bodyPr wrap="none" rtlCol="0">
            <a:spAutoFit/>
          </a:bodyPr>
          <a:lstStyle/>
          <a:p>
            <a:r>
              <a:rPr lang="en-US" sz="1400" dirty="0" smtClean="0">
                <a:solidFill>
                  <a:schemeClr val="bg1">
                    <a:lumMod val="65000"/>
                  </a:schemeClr>
                </a:solidFill>
                <a:latin typeface="Avenir Book"/>
                <a:cs typeface="Avenir Book"/>
              </a:rPr>
              <a:t>The AstraZeneca-Sanger Drug Combination Prediction Challenge</a:t>
            </a:r>
            <a:endParaRPr lang="en-US" sz="1400" dirty="0">
              <a:solidFill>
                <a:schemeClr val="bg1">
                  <a:lumMod val="65000"/>
                </a:schemeClr>
              </a:solidFill>
              <a:latin typeface="Avenir Book"/>
              <a:cs typeface="Avenir Book"/>
            </a:endParaRPr>
          </a:p>
        </p:txBody>
      </p:sp>
    </p:spTree>
    <p:extLst>
      <p:ext uri="{BB962C8B-B14F-4D97-AF65-F5344CB8AC3E}">
        <p14:creationId xmlns:p14="http://schemas.microsoft.com/office/powerpoint/2010/main" val="301948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e-D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Click to edit Master text styles</a:t>
            </a:r>
          </a:p>
        </p:txBody>
      </p:sp>
      <p:sp>
        <p:nvSpPr>
          <p:cNvPr id="4" name="Date Placeholder 3"/>
          <p:cNvSpPr>
            <a:spLocks noGrp="1"/>
          </p:cNvSpPr>
          <p:nvPr>
            <p:ph type="dt" sz="half" idx="10"/>
          </p:nvPr>
        </p:nvSpPr>
        <p:spPr/>
        <p:txBody>
          <a:bodyPr/>
          <a:lstStyle/>
          <a:p>
            <a:fld id="{C08F6A73-12CE-9B4E-94FB-BFBC09200D77}" type="datetime1">
              <a:rPr lang="en-GB" smtClean="0"/>
              <a:t>9/10/15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2693579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Date Placeholder 4"/>
          <p:cNvSpPr>
            <a:spLocks noGrp="1"/>
          </p:cNvSpPr>
          <p:nvPr>
            <p:ph type="dt" sz="half" idx="10"/>
          </p:nvPr>
        </p:nvSpPr>
        <p:spPr/>
        <p:txBody>
          <a:bodyPr/>
          <a:lstStyle/>
          <a:p>
            <a:fld id="{67FFC99C-45CD-6C4F-B6B6-A038C45AD3B6}" type="datetime1">
              <a:rPr lang="en-GB"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1492447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7" name="Date Placeholder 6"/>
          <p:cNvSpPr>
            <a:spLocks noGrp="1"/>
          </p:cNvSpPr>
          <p:nvPr>
            <p:ph type="dt" sz="half" idx="10"/>
          </p:nvPr>
        </p:nvSpPr>
        <p:spPr/>
        <p:txBody>
          <a:bodyPr/>
          <a:lstStyle/>
          <a:p>
            <a:fld id="{0D6C26CC-C934-9645-83B1-5E0D9503E15A}" type="datetime1">
              <a:rPr lang="en-GB" smtClean="0"/>
              <a:t>9/10/15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3037845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Click to edit Master title style</a:t>
            </a:r>
            <a:endParaRPr lang="en-US"/>
          </a:p>
        </p:txBody>
      </p:sp>
      <p:sp>
        <p:nvSpPr>
          <p:cNvPr id="3" name="Date Placeholder 2"/>
          <p:cNvSpPr>
            <a:spLocks noGrp="1"/>
          </p:cNvSpPr>
          <p:nvPr>
            <p:ph type="dt" sz="half" idx="10"/>
          </p:nvPr>
        </p:nvSpPr>
        <p:spPr/>
        <p:txBody>
          <a:bodyPr/>
          <a:lstStyle/>
          <a:p>
            <a:fld id="{D29785E7-CFCF-A64B-BB4B-D58CF9ED466E}" type="datetime1">
              <a:rPr lang="en-GB" smtClean="0"/>
              <a:t>9/10/15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133430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53CD3-2829-4443-8D4A-F77C4D1855D8}" type="datetime1">
              <a:rPr lang="en-GB" smtClean="0"/>
              <a:t>9/10/15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2737129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e-D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75D8A467-0397-1347-B06A-FAA36DD2DDD4}" type="datetime1">
              <a:rPr lang="en-GB"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4159607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e-D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Click to edit Master text styles</a:t>
            </a:r>
          </a:p>
        </p:txBody>
      </p:sp>
      <p:sp>
        <p:nvSpPr>
          <p:cNvPr id="5" name="Date Placeholder 4"/>
          <p:cNvSpPr>
            <a:spLocks noGrp="1"/>
          </p:cNvSpPr>
          <p:nvPr>
            <p:ph type="dt" sz="half" idx="10"/>
          </p:nvPr>
        </p:nvSpPr>
        <p:spPr/>
        <p:txBody>
          <a:bodyPr/>
          <a:lstStyle/>
          <a:p>
            <a:fld id="{DF69366E-879D-4C4E-8874-EFB18E2E19FD}" type="datetime1">
              <a:rPr lang="en-GB" smtClean="0"/>
              <a:t>9/10/15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0BF9C6-4A81-7A41-AEB1-A7236934E10A}" type="slidenum">
              <a:rPr lang="en-US" smtClean="0"/>
              <a:t>‹#›</a:t>
            </a:fld>
            <a:endParaRPr lang="en-US"/>
          </a:p>
        </p:txBody>
      </p:sp>
    </p:spTree>
    <p:extLst>
      <p:ext uri="{BB962C8B-B14F-4D97-AF65-F5344CB8AC3E}">
        <p14:creationId xmlns:p14="http://schemas.microsoft.com/office/powerpoint/2010/main" val="3243587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Click to edit Master text styles</a:t>
            </a:r>
          </a:p>
          <a:p>
            <a:pPr lvl="1"/>
            <a:r>
              <a:rPr lang="de-DE" smtClean="0"/>
              <a:t>Second level</a:t>
            </a:r>
          </a:p>
          <a:p>
            <a:pPr lvl="2"/>
            <a:r>
              <a:rPr lang="de-DE" smtClean="0"/>
              <a:t>Third level</a:t>
            </a:r>
          </a:p>
          <a:p>
            <a:pPr lvl="3"/>
            <a:r>
              <a:rPr lang="de-DE" smtClean="0"/>
              <a:t>Fourth level</a:t>
            </a:r>
          </a:p>
          <a:p>
            <a:pPr lvl="4"/>
            <a:r>
              <a:rPr lang="de-D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0FF20-368B-CB40-8E52-35B430EC2C98}" type="datetime1">
              <a:rPr lang="en-GB" smtClean="0"/>
              <a:t>9/10/15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BF9C6-4A81-7A41-AEB1-A7236934E10A}" type="slidenum">
              <a:rPr lang="en-US" smtClean="0"/>
              <a:t>‹#›</a:t>
            </a:fld>
            <a:endParaRPr lang="en-US"/>
          </a:p>
        </p:txBody>
      </p:sp>
    </p:spTree>
    <p:extLst>
      <p:ext uri="{BB962C8B-B14F-4D97-AF65-F5344CB8AC3E}">
        <p14:creationId xmlns:p14="http://schemas.microsoft.com/office/powerpoint/2010/main" val="433397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synapse.org/%23!Synapse:syn423188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 Id="rId3" Type="http://schemas.openxmlformats.org/officeDocument/2006/relationships/image" Target="../media/image34.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hyperlink" Target="http://dreamchallenges.org/" TargetMode="External"/><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2175"/>
            <a:ext cx="7772400" cy="1470025"/>
          </a:xfrm>
        </p:spPr>
        <p:txBody>
          <a:bodyPr/>
          <a:lstStyle/>
          <a:p>
            <a:r>
              <a:rPr lang="en-US" dirty="0" smtClean="0"/>
              <a:t>Challenge Webinar</a:t>
            </a:r>
            <a:endParaRPr lang="en-US" dirty="0"/>
          </a:p>
        </p:txBody>
      </p:sp>
      <p:sp>
        <p:nvSpPr>
          <p:cNvPr id="3" name="Subtitle 2"/>
          <p:cNvSpPr>
            <a:spLocks noGrp="1"/>
          </p:cNvSpPr>
          <p:nvPr>
            <p:ph type="subTitle" idx="1"/>
          </p:nvPr>
        </p:nvSpPr>
        <p:spPr>
          <a:xfrm>
            <a:off x="609600" y="4724400"/>
            <a:ext cx="8077200" cy="1752600"/>
          </a:xfrm>
        </p:spPr>
        <p:txBody>
          <a:bodyPr/>
          <a:lstStyle/>
          <a:p>
            <a:r>
              <a:rPr lang="en-US" dirty="0" smtClean="0"/>
              <a:t>Everything you need to know to participate</a:t>
            </a:r>
          </a:p>
          <a:p>
            <a:r>
              <a:rPr lang="en-US" sz="2000" dirty="0" smtClean="0"/>
              <a:t>September 10, 2015</a:t>
            </a:r>
            <a:endParaRPr lang="en-US" sz="2000" dirty="0"/>
          </a:p>
        </p:txBody>
      </p:sp>
      <p:pic>
        <p:nvPicPr>
          <p:cNvPr id="4" name="Picture 3" descr="astrazeneca-sanger-banner-final copy_07-30-2015.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38400"/>
            <a:ext cx="9144000" cy="1953846"/>
          </a:xfrm>
          <a:prstGeom prst="rect">
            <a:avLst/>
          </a:prstGeom>
        </p:spPr>
      </p:pic>
    </p:spTree>
    <p:extLst>
      <p:ext uri="{BB962C8B-B14F-4D97-AF65-F5344CB8AC3E}">
        <p14:creationId xmlns:p14="http://schemas.microsoft.com/office/powerpoint/2010/main" val="228506677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Sanger molecular profiling of cell lines</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386" name="Picture 2"/>
          <p:cNvPicPr>
            <a:picLocks noChangeAspect="1" noChangeArrowheads="1"/>
          </p:cNvPicPr>
          <p:nvPr/>
        </p:nvPicPr>
        <p:blipFill>
          <a:blip r:embed="rId3" cstate="print"/>
          <a:srcRect/>
          <a:stretch>
            <a:fillRect/>
          </a:stretch>
        </p:blipFill>
        <p:spPr bwMode="auto">
          <a:xfrm>
            <a:off x="0" y="1219200"/>
            <a:ext cx="5013996" cy="4114800"/>
          </a:xfrm>
          <a:prstGeom prst="rect">
            <a:avLst/>
          </a:prstGeom>
          <a:noFill/>
          <a:ln w="9525">
            <a:noFill/>
            <a:miter lim="800000"/>
            <a:headEnd/>
            <a:tailEnd/>
          </a:ln>
        </p:spPr>
      </p:pic>
      <p:sp>
        <p:nvSpPr>
          <p:cNvPr id="14" name="Right Arrow 13"/>
          <p:cNvSpPr/>
          <p:nvPr/>
        </p:nvSpPr>
        <p:spPr>
          <a:xfrm>
            <a:off x="4876800" y="1752600"/>
            <a:ext cx="1066800" cy="1524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6096000" y="1447800"/>
            <a:ext cx="2819400" cy="923330"/>
          </a:xfrm>
          <a:prstGeom prst="rect">
            <a:avLst/>
          </a:prstGeom>
          <a:noFill/>
        </p:spPr>
        <p:txBody>
          <a:bodyPr wrap="square" rtlCol="0">
            <a:spAutoFit/>
          </a:bodyPr>
          <a:lstStyle/>
          <a:p>
            <a:r>
              <a:rPr lang="en-GB" dirty="0" smtClean="0"/>
              <a:t>Whole </a:t>
            </a:r>
            <a:r>
              <a:rPr lang="en-GB" dirty="0" err="1" smtClean="0"/>
              <a:t>exome</a:t>
            </a:r>
            <a:r>
              <a:rPr lang="en-GB" dirty="0" smtClean="0"/>
              <a:t>: mutations called by CAVEMAN &amp; </a:t>
            </a:r>
            <a:r>
              <a:rPr lang="en-GB" dirty="0" err="1" smtClean="0"/>
              <a:t>PINDEL</a:t>
            </a:r>
            <a:endParaRPr lang="en-GB" dirty="0"/>
          </a:p>
        </p:txBody>
      </p:sp>
      <p:sp>
        <p:nvSpPr>
          <p:cNvPr id="16" name="Right Arrow 15"/>
          <p:cNvSpPr/>
          <p:nvPr/>
        </p:nvSpPr>
        <p:spPr>
          <a:xfrm>
            <a:off x="4953000" y="2819400"/>
            <a:ext cx="1066800" cy="1524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6148450" y="2590800"/>
            <a:ext cx="2667000" cy="646331"/>
          </a:xfrm>
          <a:prstGeom prst="rect">
            <a:avLst/>
          </a:prstGeom>
          <a:noFill/>
        </p:spPr>
        <p:txBody>
          <a:bodyPr wrap="square" rtlCol="0">
            <a:spAutoFit/>
          </a:bodyPr>
          <a:lstStyle/>
          <a:p>
            <a:r>
              <a:rPr lang="en-GB" dirty="0" smtClean="0"/>
              <a:t>SNP6.0 array: </a:t>
            </a:r>
            <a:r>
              <a:rPr lang="en-GB" dirty="0" err="1" smtClean="0"/>
              <a:t>CNV</a:t>
            </a:r>
            <a:r>
              <a:rPr lang="en-GB" dirty="0" smtClean="0"/>
              <a:t> segments called by PICNIC</a:t>
            </a:r>
            <a:endParaRPr lang="en-GB" dirty="0"/>
          </a:p>
        </p:txBody>
      </p:sp>
      <p:sp>
        <p:nvSpPr>
          <p:cNvPr id="18" name="TextBox 17"/>
          <p:cNvSpPr txBox="1"/>
          <p:nvPr/>
        </p:nvSpPr>
        <p:spPr>
          <a:xfrm>
            <a:off x="6172200" y="3505200"/>
            <a:ext cx="2667000" cy="646331"/>
          </a:xfrm>
          <a:prstGeom prst="rect">
            <a:avLst/>
          </a:prstGeom>
          <a:noFill/>
        </p:spPr>
        <p:txBody>
          <a:bodyPr wrap="square" rtlCol="0">
            <a:spAutoFit/>
          </a:bodyPr>
          <a:lstStyle/>
          <a:p>
            <a:r>
              <a:rPr lang="en-GB" dirty="0" smtClean="0"/>
              <a:t>450K array: </a:t>
            </a:r>
            <a:r>
              <a:rPr lang="en-GB" dirty="0" err="1" smtClean="0"/>
              <a:t>CpG</a:t>
            </a:r>
            <a:r>
              <a:rPr lang="en-GB" dirty="0" smtClean="0"/>
              <a:t> probes and </a:t>
            </a:r>
            <a:r>
              <a:rPr lang="en-GB" dirty="0" err="1" smtClean="0"/>
              <a:t>CpG</a:t>
            </a:r>
            <a:r>
              <a:rPr lang="en-GB" dirty="0" smtClean="0"/>
              <a:t> islands</a:t>
            </a:r>
            <a:endParaRPr lang="en-GB" dirty="0"/>
          </a:p>
        </p:txBody>
      </p:sp>
      <p:sp>
        <p:nvSpPr>
          <p:cNvPr id="19" name="Right Arrow 18"/>
          <p:cNvSpPr/>
          <p:nvPr/>
        </p:nvSpPr>
        <p:spPr>
          <a:xfrm>
            <a:off x="4953000" y="3810000"/>
            <a:ext cx="1066800" cy="1524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a:off x="4953000" y="4800600"/>
            <a:ext cx="1066800" cy="15240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6172200" y="4495800"/>
            <a:ext cx="2667000" cy="646331"/>
          </a:xfrm>
          <a:prstGeom prst="rect">
            <a:avLst/>
          </a:prstGeom>
          <a:noFill/>
        </p:spPr>
        <p:txBody>
          <a:bodyPr wrap="square" rtlCol="0">
            <a:spAutoFit/>
          </a:bodyPr>
          <a:lstStyle/>
          <a:p>
            <a:r>
              <a:rPr lang="en-GB" dirty="0" smtClean="0"/>
              <a:t>U219 array: </a:t>
            </a:r>
            <a:r>
              <a:rPr lang="en-GB" dirty="0" err="1" smtClean="0"/>
              <a:t>RMA</a:t>
            </a:r>
            <a:r>
              <a:rPr lang="en-GB" dirty="0" smtClean="0"/>
              <a:t> normalized with “</a:t>
            </a:r>
            <a:r>
              <a:rPr lang="en-GB" dirty="0" err="1" smtClean="0"/>
              <a:t>affy</a:t>
            </a:r>
            <a:r>
              <a:rPr lang="en-GB" dirty="0" smtClean="0"/>
              <a:t>”</a:t>
            </a:r>
            <a:endParaRPr lang="en-GB" dirty="0"/>
          </a:p>
        </p:txBody>
      </p:sp>
      <p:sp>
        <p:nvSpPr>
          <p:cNvPr id="22" name="TextBox 21"/>
          <p:cNvSpPr txBox="1"/>
          <p:nvPr/>
        </p:nvSpPr>
        <p:spPr>
          <a:xfrm>
            <a:off x="2514600" y="5486400"/>
            <a:ext cx="2133600" cy="369332"/>
          </a:xfrm>
          <a:prstGeom prst="rect">
            <a:avLst/>
          </a:prstGeom>
          <a:noFill/>
        </p:spPr>
        <p:txBody>
          <a:bodyPr wrap="square" rtlCol="0">
            <a:spAutoFit/>
          </a:bodyPr>
          <a:lstStyle/>
          <a:p>
            <a:r>
              <a:rPr lang="en-GB" dirty="0" smtClean="0"/>
              <a:t>+ Tissue of origin</a:t>
            </a:r>
            <a:endParaRPr lang="en-GB" dirty="0"/>
          </a:p>
        </p:txBody>
      </p:sp>
      <p:sp>
        <p:nvSpPr>
          <p:cNvPr id="23" name="Rectangle 22"/>
          <p:cNvSpPr/>
          <p:nvPr/>
        </p:nvSpPr>
        <p:spPr>
          <a:xfrm>
            <a:off x="3460841" y="5902036"/>
            <a:ext cx="5683159" cy="369332"/>
          </a:xfrm>
          <a:prstGeom prst="rect">
            <a:avLst/>
          </a:prstGeom>
        </p:spPr>
        <p:txBody>
          <a:bodyPr wrap="none">
            <a:spAutoFit/>
          </a:bodyPr>
          <a:lstStyle/>
          <a:p>
            <a:r>
              <a:rPr lang="en-GB" dirty="0" smtClean="0"/>
              <a:t>"Adapted from Iorio et al 2015 Submitted (</a:t>
            </a:r>
            <a:r>
              <a:rPr lang="en-GB" dirty="0" err="1" smtClean="0"/>
              <a:t>ie</a:t>
            </a:r>
            <a:r>
              <a:rPr lang="en-GB" dirty="0" smtClean="0"/>
              <a:t>. GDSC1000)” </a:t>
            </a:r>
            <a:endParaRPr lang="en-GB" dirty="0"/>
          </a:p>
        </p:txBody>
      </p:sp>
    </p:spTree>
    <p:extLst>
      <p:ext uri="{BB962C8B-B14F-4D97-AF65-F5344CB8AC3E}">
        <p14:creationId xmlns:p14="http://schemas.microsoft.com/office/powerpoint/2010/main" val="3885143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392592"/>
            <a:ext cx="8534400" cy="4953000"/>
          </a:xfrm>
        </p:spPr>
        <p:txBody>
          <a:bodyPr>
            <a:normAutofit fontScale="77500" lnSpcReduction="20000"/>
          </a:bodyPr>
          <a:lstStyle/>
          <a:p>
            <a:pPr fontAlgn="base"/>
            <a:r>
              <a:rPr lang="en-US" dirty="0" smtClean="0"/>
              <a:t>85 cell lines from COSMIC with drug combinations data</a:t>
            </a:r>
          </a:p>
          <a:p>
            <a:pPr fontAlgn="base">
              <a:buNone/>
            </a:pPr>
            <a:endParaRPr lang="en-US" dirty="0" smtClean="0"/>
          </a:p>
          <a:p>
            <a:pPr fontAlgn="base"/>
            <a:r>
              <a:rPr lang="en-US" b="1" dirty="0" smtClean="0"/>
              <a:t>Mutations: </a:t>
            </a:r>
            <a:r>
              <a:rPr lang="en-US" dirty="0" smtClean="0"/>
              <a:t>Annotated variants and sample information</a:t>
            </a:r>
          </a:p>
          <a:p>
            <a:pPr fontAlgn="base"/>
            <a:r>
              <a:rPr lang="en-US" b="1" dirty="0" smtClean="0"/>
              <a:t>Copy number: </a:t>
            </a:r>
            <a:r>
              <a:rPr lang="en-US" dirty="0" smtClean="0"/>
              <a:t>copy number counts for genes and segments</a:t>
            </a:r>
          </a:p>
          <a:p>
            <a:pPr fontAlgn="base"/>
            <a:r>
              <a:rPr lang="en-US" b="1" dirty="0" smtClean="0"/>
              <a:t>Gene expression: </a:t>
            </a:r>
            <a:r>
              <a:rPr lang="en-US" dirty="0" smtClean="0"/>
              <a:t>log2 transformed intensity values</a:t>
            </a:r>
          </a:p>
          <a:p>
            <a:pPr fontAlgn="base"/>
            <a:r>
              <a:rPr lang="en-US" b="1" dirty="0" smtClean="0"/>
              <a:t>DNA </a:t>
            </a:r>
            <a:r>
              <a:rPr lang="en-US" b="1" dirty="0" err="1" smtClean="0"/>
              <a:t>methylation</a:t>
            </a:r>
            <a:r>
              <a:rPr lang="en-US" b="1" dirty="0" smtClean="0"/>
              <a:t>: </a:t>
            </a:r>
            <a:r>
              <a:rPr lang="en-US" dirty="0" smtClean="0"/>
              <a:t>M and beta values with probe and island positions</a:t>
            </a:r>
          </a:p>
          <a:p>
            <a:pPr fontAlgn="base"/>
            <a:endParaRPr lang="en-US" dirty="0" smtClean="0"/>
          </a:p>
          <a:p>
            <a:pPr fontAlgn="base"/>
            <a:r>
              <a:rPr lang="en-US" u="sng" smtClean="0"/>
              <a:t>Post-processing options:</a:t>
            </a:r>
            <a:endParaRPr lang="en-US" u="sng" dirty="0" smtClean="0"/>
          </a:p>
          <a:p>
            <a:pPr lvl="1" fontAlgn="base"/>
            <a:r>
              <a:rPr lang="en-US" b="1" dirty="0" smtClean="0"/>
              <a:t>HUGO gene names and normalized cell line names can be used to integrate other data sources (or prior knowledge)</a:t>
            </a:r>
          </a:p>
          <a:p>
            <a:pPr lvl="1" fontAlgn="base"/>
            <a:r>
              <a:rPr lang="en-US" b="1" dirty="0" smtClean="0"/>
              <a:t>Further simplification of genomic features (</a:t>
            </a:r>
            <a:r>
              <a:rPr lang="en-US" b="1" dirty="0" err="1" smtClean="0"/>
              <a:t>eg</a:t>
            </a:r>
            <a:r>
              <a:rPr lang="en-US" b="1" dirty="0" smtClean="0"/>
              <a:t>. binary or categorical values, gene level)</a:t>
            </a:r>
          </a:p>
          <a:p>
            <a:pPr fontAlgn="base"/>
            <a:endParaRPr lang="en-US" dirty="0" smtClean="0"/>
          </a:p>
        </p:txBody>
      </p:sp>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Processed molecular data</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8409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85800"/>
          </a:xfrm>
        </p:spPr>
        <p:txBody>
          <a:bodyPr>
            <a:noAutofit/>
          </a:bodyPr>
          <a:lstStyle/>
          <a:p>
            <a:r>
              <a:rPr lang="en-US" sz="3200" dirty="0" smtClean="0"/>
              <a:t>Challenge Data in Synapse</a:t>
            </a:r>
            <a:endParaRPr lang="en-US" sz="3200" dirty="0"/>
          </a:p>
        </p:txBody>
      </p:sp>
      <p:sp>
        <p:nvSpPr>
          <p:cNvPr id="4" name="Slide Number Placeholder 3"/>
          <p:cNvSpPr>
            <a:spLocks noGrp="1"/>
          </p:cNvSpPr>
          <p:nvPr>
            <p:ph type="sldNum" sz="quarter" idx="12"/>
          </p:nvPr>
        </p:nvSpPr>
        <p:spPr/>
        <p:txBody>
          <a:bodyPr/>
          <a:lstStyle/>
          <a:p>
            <a:pPr>
              <a:defRPr/>
            </a:pPr>
            <a:fld id="{0C7E5831-98C1-4E51-9CCA-34396B9043C9}" type="slidenum">
              <a:rPr lang="en-US" smtClean="0"/>
              <a:pPr>
                <a:defRPr/>
              </a:pPr>
              <a:t>12</a:t>
            </a:fld>
            <a:endParaRPr lang="en-US" dirty="0"/>
          </a:p>
        </p:txBody>
      </p:sp>
      <p:cxnSp>
        <p:nvCxnSpPr>
          <p:cNvPr id="12" name="Straight Connector 11"/>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361" name="Picture 1"/>
          <p:cNvPicPr>
            <a:picLocks noChangeAspect="1" noChangeArrowheads="1"/>
          </p:cNvPicPr>
          <p:nvPr/>
        </p:nvPicPr>
        <p:blipFill>
          <a:blip r:embed="rId3" cstate="print"/>
          <a:srcRect/>
          <a:stretch>
            <a:fillRect/>
          </a:stretch>
        </p:blipFill>
        <p:spPr bwMode="auto">
          <a:xfrm>
            <a:off x="76200" y="1019922"/>
            <a:ext cx="9008764" cy="5076078"/>
          </a:xfrm>
          <a:prstGeom prst="rect">
            <a:avLst/>
          </a:prstGeom>
          <a:noFill/>
          <a:ln w="9525">
            <a:solidFill>
              <a:schemeClr val="tx1"/>
            </a:solidFill>
            <a:miter lim="800000"/>
            <a:headEnd/>
            <a:tailEnd/>
          </a:ln>
        </p:spPr>
      </p:pic>
      <p:cxnSp>
        <p:nvCxnSpPr>
          <p:cNvPr id="13" name="Straight Connector 12"/>
          <p:cNvCxnSpPr/>
          <p:nvPr/>
        </p:nvCxnSpPr>
        <p:spPr>
          <a:xfrm>
            <a:off x="558800" y="3077322"/>
            <a:ext cx="609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6100" y="4677522"/>
            <a:ext cx="76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1219200" y="2620122"/>
            <a:ext cx="8382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057400" y="2467722"/>
            <a:ext cx="1752600" cy="307777"/>
          </a:xfrm>
          <a:prstGeom prst="rect">
            <a:avLst/>
          </a:prstGeom>
          <a:noFill/>
        </p:spPr>
        <p:txBody>
          <a:bodyPr wrap="square" rtlCol="0">
            <a:spAutoFit/>
          </a:bodyPr>
          <a:lstStyle/>
          <a:p>
            <a:r>
              <a:rPr lang="en-GB" sz="1400" dirty="0" smtClean="0"/>
              <a:t>compound info</a:t>
            </a:r>
            <a:endParaRPr lang="en-GB" sz="1400" dirty="0"/>
          </a:p>
        </p:txBody>
      </p:sp>
      <p:cxnSp>
        <p:nvCxnSpPr>
          <p:cNvPr id="21" name="Straight Arrow Connector 20"/>
          <p:cNvCxnSpPr/>
          <p:nvPr/>
        </p:nvCxnSpPr>
        <p:spPr>
          <a:xfrm flipH="1">
            <a:off x="1219200" y="3077322"/>
            <a:ext cx="838200" cy="2286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57400" y="2874122"/>
            <a:ext cx="3352800" cy="307777"/>
          </a:xfrm>
          <a:prstGeom prst="rect">
            <a:avLst/>
          </a:prstGeom>
          <a:noFill/>
        </p:spPr>
        <p:txBody>
          <a:bodyPr wrap="square" rtlCol="0">
            <a:spAutoFit/>
          </a:bodyPr>
          <a:lstStyle/>
          <a:p>
            <a:r>
              <a:rPr lang="en-GB" sz="1400" dirty="0" smtClean="0"/>
              <a:t>raw pharmacology data (6X6 matrices)</a:t>
            </a:r>
            <a:endParaRPr lang="en-GB" sz="1400" dirty="0"/>
          </a:p>
        </p:txBody>
      </p:sp>
      <p:sp>
        <p:nvSpPr>
          <p:cNvPr id="23" name="Right Brace 22"/>
          <p:cNvSpPr/>
          <p:nvPr/>
        </p:nvSpPr>
        <p:spPr>
          <a:xfrm>
            <a:off x="1905000" y="3610722"/>
            <a:ext cx="228600" cy="762000"/>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TextBox 23"/>
          <p:cNvSpPr txBox="1"/>
          <p:nvPr/>
        </p:nvSpPr>
        <p:spPr>
          <a:xfrm>
            <a:off x="2133600" y="3839322"/>
            <a:ext cx="4114800" cy="307777"/>
          </a:xfrm>
          <a:prstGeom prst="rect">
            <a:avLst/>
          </a:prstGeom>
          <a:noFill/>
        </p:spPr>
        <p:txBody>
          <a:bodyPr wrap="square" rtlCol="0">
            <a:spAutoFit/>
          </a:bodyPr>
          <a:lstStyle/>
          <a:p>
            <a:r>
              <a:rPr lang="en-GB" sz="1400" dirty="0" smtClean="0"/>
              <a:t>combination synergy and </a:t>
            </a:r>
            <a:r>
              <a:rPr lang="en-GB" sz="1400" dirty="0" err="1" smtClean="0"/>
              <a:t>monotherapy</a:t>
            </a:r>
            <a:r>
              <a:rPr lang="en-GB" sz="1400" dirty="0" smtClean="0"/>
              <a:t> response</a:t>
            </a:r>
            <a:endParaRPr lang="en-GB" sz="1400" dirty="0"/>
          </a:p>
        </p:txBody>
      </p:sp>
      <p:cxnSp>
        <p:nvCxnSpPr>
          <p:cNvPr id="25" name="Straight Arrow Connector 24"/>
          <p:cNvCxnSpPr/>
          <p:nvPr/>
        </p:nvCxnSpPr>
        <p:spPr>
          <a:xfrm flipH="1">
            <a:off x="1066800" y="4677522"/>
            <a:ext cx="914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68500" y="4474322"/>
            <a:ext cx="3352800" cy="307777"/>
          </a:xfrm>
          <a:prstGeom prst="rect">
            <a:avLst/>
          </a:prstGeom>
          <a:noFill/>
        </p:spPr>
        <p:txBody>
          <a:bodyPr wrap="square" rtlCol="0">
            <a:spAutoFit/>
          </a:bodyPr>
          <a:lstStyle/>
          <a:p>
            <a:r>
              <a:rPr lang="en-GB" sz="1400" dirty="0" smtClean="0"/>
              <a:t>alternative cell line names</a:t>
            </a:r>
            <a:endParaRPr lang="en-GB" sz="1400" dirty="0"/>
          </a:p>
        </p:txBody>
      </p:sp>
      <p:cxnSp>
        <p:nvCxnSpPr>
          <p:cNvPr id="30" name="Straight Arrow Connector 29"/>
          <p:cNvCxnSpPr/>
          <p:nvPr/>
        </p:nvCxnSpPr>
        <p:spPr>
          <a:xfrm flipH="1">
            <a:off x="1143000" y="4982322"/>
            <a:ext cx="914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032000" y="4795195"/>
            <a:ext cx="3352800" cy="307777"/>
          </a:xfrm>
          <a:prstGeom prst="rect">
            <a:avLst/>
          </a:prstGeom>
          <a:noFill/>
        </p:spPr>
        <p:txBody>
          <a:bodyPr wrap="square" rtlCol="0">
            <a:spAutoFit/>
          </a:bodyPr>
          <a:lstStyle/>
          <a:p>
            <a:r>
              <a:rPr lang="en-GB" sz="1400" dirty="0" smtClean="0"/>
              <a:t>copy number data</a:t>
            </a:r>
            <a:endParaRPr lang="en-GB" sz="1400" dirty="0"/>
          </a:p>
        </p:txBody>
      </p:sp>
      <p:sp>
        <p:nvSpPr>
          <p:cNvPr id="32" name="TextBox 31"/>
          <p:cNvSpPr txBox="1"/>
          <p:nvPr/>
        </p:nvSpPr>
        <p:spPr>
          <a:xfrm>
            <a:off x="1752600" y="5134722"/>
            <a:ext cx="3352800" cy="307777"/>
          </a:xfrm>
          <a:prstGeom prst="rect">
            <a:avLst/>
          </a:prstGeom>
          <a:noFill/>
        </p:spPr>
        <p:txBody>
          <a:bodyPr wrap="square" rtlCol="0">
            <a:spAutoFit/>
          </a:bodyPr>
          <a:lstStyle/>
          <a:p>
            <a:r>
              <a:rPr lang="en-GB" sz="1400" dirty="0" smtClean="0"/>
              <a:t>gene expression data</a:t>
            </a:r>
            <a:endParaRPr lang="en-GB" sz="1400" dirty="0"/>
          </a:p>
        </p:txBody>
      </p:sp>
      <p:cxnSp>
        <p:nvCxnSpPr>
          <p:cNvPr id="33" name="Straight Arrow Connector 32"/>
          <p:cNvCxnSpPr/>
          <p:nvPr/>
        </p:nvCxnSpPr>
        <p:spPr>
          <a:xfrm flipH="1">
            <a:off x="838200" y="5287122"/>
            <a:ext cx="914400" cy="1524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90800" y="5439522"/>
            <a:ext cx="3352800" cy="307777"/>
          </a:xfrm>
          <a:prstGeom prst="rect">
            <a:avLst/>
          </a:prstGeom>
          <a:noFill/>
        </p:spPr>
        <p:txBody>
          <a:bodyPr wrap="square" rtlCol="0">
            <a:spAutoFit/>
          </a:bodyPr>
          <a:lstStyle/>
          <a:p>
            <a:r>
              <a:rPr lang="en-GB" sz="1400" dirty="0" smtClean="0"/>
              <a:t>DNA </a:t>
            </a:r>
            <a:r>
              <a:rPr lang="en-GB" sz="1400" dirty="0" err="1" smtClean="0"/>
              <a:t>methylation</a:t>
            </a:r>
            <a:r>
              <a:rPr lang="en-GB" sz="1400" dirty="0" smtClean="0"/>
              <a:t> data</a:t>
            </a:r>
            <a:endParaRPr lang="en-GB" sz="1400" dirty="0"/>
          </a:p>
        </p:txBody>
      </p:sp>
      <p:cxnSp>
        <p:nvCxnSpPr>
          <p:cNvPr id="36" name="Straight Arrow Connector 35"/>
          <p:cNvCxnSpPr>
            <a:stCxn id="35" idx="1"/>
          </p:cNvCxnSpPr>
          <p:nvPr/>
        </p:nvCxnSpPr>
        <p:spPr>
          <a:xfrm flipH="1">
            <a:off x="1219200" y="5593411"/>
            <a:ext cx="1371600" cy="2271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990600" y="5896722"/>
            <a:ext cx="1066800" cy="15091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57400" y="5744322"/>
            <a:ext cx="3352800" cy="307777"/>
          </a:xfrm>
          <a:prstGeom prst="rect">
            <a:avLst/>
          </a:prstGeom>
          <a:noFill/>
        </p:spPr>
        <p:txBody>
          <a:bodyPr wrap="square" rtlCol="0">
            <a:spAutoFit/>
          </a:bodyPr>
          <a:lstStyle/>
          <a:p>
            <a:r>
              <a:rPr lang="en-GB" sz="1400" dirty="0" err="1" smtClean="0"/>
              <a:t>exome</a:t>
            </a:r>
            <a:r>
              <a:rPr lang="en-GB" sz="1400" dirty="0" smtClean="0"/>
              <a:t> mutations</a:t>
            </a:r>
            <a:endParaRPr lang="en-GB" sz="1400" dirty="0"/>
          </a:p>
        </p:txBody>
      </p:sp>
      <p:sp>
        <p:nvSpPr>
          <p:cNvPr id="26" name="Rectangle 25"/>
          <p:cNvSpPr/>
          <p:nvPr/>
        </p:nvSpPr>
        <p:spPr>
          <a:xfrm>
            <a:off x="1295400" y="6125322"/>
            <a:ext cx="7239000" cy="307777"/>
          </a:xfrm>
          <a:prstGeom prst="rect">
            <a:avLst/>
          </a:prstGeom>
        </p:spPr>
        <p:txBody>
          <a:bodyPr wrap="square">
            <a:spAutoFit/>
          </a:bodyPr>
          <a:lstStyle/>
          <a:p>
            <a:r>
              <a:rPr lang="en-GB" sz="1400" dirty="0" smtClean="0">
                <a:solidFill>
                  <a:srgbClr val="FF0000"/>
                </a:solidFill>
              </a:rPr>
              <a:t>Links to all raw molecular data (</a:t>
            </a:r>
            <a:r>
              <a:rPr lang="en-GB" sz="1400" dirty="0" err="1" smtClean="0">
                <a:solidFill>
                  <a:srgbClr val="FF0000"/>
                </a:solidFill>
              </a:rPr>
              <a:t>eg</a:t>
            </a:r>
            <a:r>
              <a:rPr lang="en-GB" sz="1400" dirty="0" smtClean="0">
                <a:solidFill>
                  <a:srgbClr val="FF0000"/>
                </a:solidFill>
              </a:rPr>
              <a:t>. bam files and </a:t>
            </a:r>
            <a:r>
              <a:rPr lang="en-GB" sz="1400" dirty="0" err="1" smtClean="0">
                <a:solidFill>
                  <a:srgbClr val="FF0000"/>
                </a:solidFill>
              </a:rPr>
              <a:t>cel</a:t>
            </a:r>
            <a:r>
              <a:rPr lang="en-GB" sz="1400" dirty="0" smtClean="0">
                <a:solidFill>
                  <a:srgbClr val="FF0000"/>
                </a:solidFill>
              </a:rPr>
              <a:t> files) in the Data Description section</a:t>
            </a:r>
          </a:p>
        </p:txBody>
      </p:sp>
    </p:spTree>
    <p:extLst>
      <p:ext uri="{BB962C8B-B14F-4D97-AF65-F5344CB8AC3E}">
        <p14:creationId xmlns:p14="http://schemas.microsoft.com/office/powerpoint/2010/main" val="21151957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63513"/>
            <a:ext cx="8889999" cy="884237"/>
          </a:xfrm>
        </p:spPr>
        <p:txBody>
          <a:bodyPr>
            <a:noAutofit/>
          </a:bodyPr>
          <a:lstStyle/>
          <a:p>
            <a:r>
              <a:rPr lang="en-US" sz="3700" dirty="0" smtClean="0">
                <a:solidFill>
                  <a:srgbClr val="4F81BD"/>
                </a:solidFill>
              </a:rPr>
              <a:t>DREAM10: AZ and Sanger DREAM of Synergy</a:t>
            </a:r>
            <a:r>
              <a:rPr lang="en-US" sz="3700" dirty="0" smtClean="0"/>
              <a:t/>
            </a:r>
            <a:br>
              <a:rPr lang="en-US" sz="3700" dirty="0" smtClean="0"/>
            </a:br>
            <a:r>
              <a:rPr lang="en-US" sz="3700" i="1" dirty="0" smtClean="0"/>
              <a:t>3 years later what is new this time?</a:t>
            </a:r>
            <a:endParaRPr lang="en-US" sz="3700" i="1" dirty="0"/>
          </a:p>
        </p:txBody>
      </p:sp>
      <p:sp>
        <p:nvSpPr>
          <p:cNvPr id="5" name="Slide Number Placeholder 4"/>
          <p:cNvSpPr>
            <a:spLocks noGrp="1"/>
          </p:cNvSpPr>
          <p:nvPr>
            <p:ph type="sldNum" sz="quarter" idx="12"/>
          </p:nvPr>
        </p:nvSpPr>
        <p:spPr/>
        <p:txBody>
          <a:bodyPr/>
          <a:lstStyle/>
          <a:p>
            <a:fld id="{450BF9C6-4A81-7A41-AEB1-A7236934E10A}" type="slidenum">
              <a:rPr lang="en-US" smtClean="0"/>
              <a:t>13</a:t>
            </a:fld>
            <a:endParaRPr lang="en-US"/>
          </a:p>
        </p:txBody>
      </p:sp>
      <p:pic>
        <p:nvPicPr>
          <p:cNvPr id="6" name="Picture 5" descr="Screen Shot 2015-09-10 at 12.00.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42" y="1716936"/>
            <a:ext cx="3594619" cy="4232936"/>
          </a:xfrm>
          <a:prstGeom prst="rect">
            <a:avLst/>
          </a:prstGeom>
          <a:ln w="28575" cmpd="sng">
            <a:solidFill>
              <a:schemeClr val="tx1"/>
            </a:solidFill>
          </a:ln>
        </p:spPr>
      </p:pic>
      <p:sp>
        <p:nvSpPr>
          <p:cNvPr id="7" name="TextBox 6"/>
          <p:cNvSpPr txBox="1"/>
          <p:nvPr/>
        </p:nvSpPr>
        <p:spPr>
          <a:xfrm rot="20939758">
            <a:off x="4015088" y="2492407"/>
            <a:ext cx="2121895" cy="830997"/>
          </a:xfrm>
          <a:prstGeom prst="rect">
            <a:avLst/>
          </a:prstGeom>
          <a:noFill/>
        </p:spPr>
        <p:txBody>
          <a:bodyPr wrap="none" rtlCol="0">
            <a:spAutoFit/>
          </a:bodyPr>
          <a:lstStyle/>
          <a:p>
            <a:pPr algn="ctr"/>
            <a:r>
              <a:rPr lang="en-US" sz="1600" b="1" u="sng" dirty="0" smtClean="0"/>
              <a:t>Scale:</a:t>
            </a:r>
          </a:p>
          <a:p>
            <a:pPr algn="ctr"/>
            <a:r>
              <a:rPr lang="en-US" sz="1600" dirty="0" smtClean="0"/>
              <a:t>~129 times more </a:t>
            </a:r>
          </a:p>
          <a:p>
            <a:pPr algn="ctr"/>
            <a:r>
              <a:rPr lang="en-US" sz="1600" dirty="0" smtClean="0"/>
              <a:t>combinations screened</a:t>
            </a:r>
            <a:endParaRPr lang="en-US" sz="1600" dirty="0"/>
          </a:p>
        </p:txBody>
      </p:sp>
      <p:sp>
        <p:nvSpPr>
          <p:cNvPr id="8" name="Rectangle 7"/>
          <p:cNvSpPr/>
          <p:nvPr/>
        </p:nvSpPr>
        <p:spPr>
          <a:xfrm>
            <a:off x="7034714" y="2963636"/>
            <a:ext cx="87323" cy="8732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153" name="Group 152"/>
          <p:cNvGrpSpPr/>
          <p:nvPr/>
        </p:nvGrpSpPr>
        <p:grpSpPr>
          <a:xfrm>
            <a:off x="7781426" y="1760498"/>
            <a:ext cx="1172094" cy="1470459"/>
            <a:chOff x="6834910" y="1007953"/>
            <a:chExt cx="1555422" cy="1951367"/>
          </a:xfrm>
        </p:grpSpPr>
        <p:grpSp>
          <p:nvGrpSpPr>
            <p:cNvPr id="76" name="Group 75"/>
            <p:cNvGrpSpPr/>
            <p:nvPr/>
          </p:nvGrpSpPr>
          <p:grpSpPr>
            <a:xfrm>
              <a:off x="6834910" y="2076147"/>
              <a:ext cx="1550057" cy="883173"/>
              <a:chOff x="6553200" y="1805365"/>
              <a:chExt cx="1550057" cy="883173"/>
            </a:xfrm>
          </p:grpSpPr>
          <p:grpSp>
            <p:nvGrpSpPr>
              <p:cNvPr id="20" name="Group 19"/>
              <p:cNvGrpSpPr/>
              <p:nvPr/>
            </p:nvGrpSpPr>
            <p:grpSpPr>
              <a:xfrm>
                <a:off x="6553200" y="2420257"/>
                <a:ext cx="1546480" cy="115881"/>
                <a:chOff x="6553200" y="2420257"/>
                <a:chExt cx="1546480" cy="115881"/>
              </a:xfrm>
            </p:grpSpPr>
            <p:sp>
              <p:nvSpPr>
                <p:cNvPr id="9" name="Rectangle 8"/>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553200" y="2267857"/>
                <a:ext cx="1546480" cy="115881"/>
                <a:chOff x="6553200" y="2420257"/>
                <a:chExt cx="1546480" cy="115881"/>
              </a:xfrm>
            </p:grpSpPr>
            <p:sp>
              <p:nvSpPr>
                <p:cNvPr id="22" name="Rectangle 21"/>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553200" y="2572657"/>
                <a:ext cx="1546480" cy="115881"/>
                <a:chOff x="6553200" y="2420257"/>
                <a:chExt cx="1546480" cy="115881"/>
              </a:xfrm>
            </p:grpSpPr>
            <p:sp>
              <p:nvSpPr>
                <p:cNvPr id="33" name="Rectangle 32"/>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6553200" y="2112282"/>
                <a:ext cx="1546480" cy="115881"/>
                <a:chOff x="6553200" y="2420257"/>
                <a:chExt cx="1546480" cy="115881"/>
              </a:xfrm>
            </p:grpSpPr>
            <p:sp>
              <p:nvSpPr>
                <p:cNvPr id="44" name="Rectangle 4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6556777" y="1960266"/>
                <a:ext cx="1546480" cy="115881"/>
                <a:chOff x="6553200" y="2420257"/>
                <a:chExt cx="1546480" cy="115881"/>
              </a:xfrm>
            </p:grpSpPr>
            <p:sp>
              <p:nvSpPr>
                <p:cNvPr id="55" name="Rectangle 54"/>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6556777" y="1805365"/>
                <a:ext cx="1546480" cy="115881"/>
                <a:chOff x="6553200" y="2420257"/>
                <a:chExt cx="1546480" cy="115881"/>
              </a:xfrm>
            </p:grpSpPr>
            <p:sp>
              <p:nvSpPr>
                <p:cNvPr id="66" name="Rectangle 65"/>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77" name="Group 76"/>
            <p:cNvGrpSpPr/>
            <p:nvPr/>
          </p:nvGrpSpPr>
          <p:grpSpPr>
            <a:xfrm>
              <a:off x="6840275" y="1163391"/>
              <a:ext cx="1550057" cy="883173"/>
              <a:chOff x="6553200" y="1805365"/>
              <a:chExt cx="1550057" cy="883173"/>
            </a:xfrm>
          </p:grpSpPr>
          <p:grpSp>
            <p:nvGrpSpPr>
              <p:cNvPr id="78" name="Group 77"/>
              <p:cNvGrpSpPr/>
              <p:nvPr/>
            </p:nvGrpSpPr>
            <p:grpSpPr>
              <a:xfrm>
                <a:off x="6553200" y="2420257"/>
                <a:ext cx="1546480" cy="115881"/>
                <a:chOff x="6553200" y="2420257"/>
                <a:chExt cx="1546480" cy="115881"/>
              </a:xfrm>
            </p:grpSpPr>
            <p:sp>
              <p:nvSpPr>
                <p:cNvPr id="134" name="Rectangle 13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6553200" y="2267857"/>
                <a:ext cx="1546480" cy="115881"/>
                <a:chOff x="6553200" y="2420257"/>
                <a:chExt cx="1546480" cy="115881"/>
              </a:xfrm>
            </p:grpSpPr>
            <p:sp>
              <p:nvSpPr>
                <p:cNvPr id="124" name="Rectangle 12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ectangle 12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ectangle 12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ectangle 12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ectangle 12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ectangle 12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ectangle 12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0" name="Group 79"/>
              <p:cNvGrpSpPr/>
              <p:nvPr/>
            </p:nvGrpSpPr>
            <p:grpSpPr>
              <a:xfrm>
                <a:off x="6553200" y="2572657"/>
                <a:ext cx="1546480" cy="115881"/>
                <a:chOff x="6553200" y="2420257"/>
                <a:chExt cx="1546480" cy="115881"/>
              </a:xfrm>
            </p:grpSpPr>
            <p:sp>
              <p:nvSpPr>
                <p:cNvPr id="114" name="Rectangle 11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ectangle 11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ectangle 11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ectangle 12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ectangle 12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ectangle 12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6553200" y="2112282"/>
                <a:ext cx="1546480" cy="115881"/>
                <a:chOff x="6553200" y="2420257"/>
                <a:chExt cx="1546480" cy="115881"/>
              </a:xfrm>
            </p:grpSpPr>
            <p:sp>
              <p:nvSpPr>
                <p:cNvPr id="104" name="Rectangle 10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ectangle 10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ectangle 11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56777" y="1960266"/>
                <a:ext cx="1546480" cy="115881"/>
                <a:chOff x="6553200" y="2420257"/>
                <a:chExt cx="1546480" cy="115881"/>
              </a:xfrm>
            </p:grpSpPr>
            <p:sp>
              <p:nvSpPr>
                <p:cNvPr id="94" name="Rectangle 9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6556777" y="1805365"/>
                <a:ext cx="1546480" cy="115881"/>
                <a:chOff x="6553200" y="2420257"/>
                <a:chExt cx="1546480" cy="115881"/>
              </a:xfrm>
            </p:grpSpPr>
            <p:sp>
              <p:nvSpPr>
                <p:cNvPr id="84" name="Rectangle 83"/>
                <p:cNvSpPr/>
                <p:nvPr/>
              </p:nvSpPr>
              <p:spPr>
                <a:xfrm>
                  <a:off x="65532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p:cNvSpPr/>
                <p:nvPr/>
              </p:nvSpPr>
              <p:spPr>
                <a:xfrm>
                  <a:off x="67056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p:cNvSpPr/>
                <p:nvPr/>
              </p:nvSpPr>
              <p:spPr>
                <a:xfrm>
                  <a:off x="6859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p:cNvSpPr/>
                <p:nvPr/>
              </p:nvSpPr>
              <p:spPr>
                <a:xfrm>
                  <a:off x="701780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717126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ectangle 88"/>
                <p:cNvSpPr/>
                <p:nvPr/>
              </p:nvSpPr>
              <p:spPr>
                <a:xfrm>
                  <a:off x="7330017"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p:cNvSpPr/>
                <p:nvPr/>
              </p:nvSpPr>
              <p:spPr>
                <a:xfrm>
                  <a:off x="7494058"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ectangle 90"/>
                <p:cNvSpPr/>
                <p:nvPr/>
              </p:nvSpPr>
              <p:spPr>
                <a:xfrm>
                  <a:off x="7658100"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ectangle 91"/>
                <p:cNvSpPr/>
                <p:nvPr/>
              </p:nvSpPr>
              <p:spPr>
                <a:xfrm>
                  <a:off x="7822142"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7983799" y="2420257"/>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4" name="Rectangle 143"/>
            <p:cNvSpPr/>
            <p:nvPr/>
          </p:nvSpPr>
          <p:spPr>
            <a:xfrm>
              <a:off x="6842555"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6994955"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p:nvPr/>
          </p:nvSpPr>
          <p:spPr>
            <a:xfrm>
              <a:off x="7148413"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7307164"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7460622"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7619372"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7783413"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7947455"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8111497" y="1007953"/>
              <a:ext cx="115881" cy="1158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4" name="TextBox 153"/>
          <p:cNvSpPr txBox="1"/>
          <p:nvPr/>
        </p:nvSpPr>
        <p:spPr>
          <a:xfrm>
            <a:off x="7656538" y="3256050"/>
            <a:ext cx="1364476" cy="430887"/>
          </a:xfrm>
          <a:prstGeom prst="rect">
            <a:avLst/>
          </a:prstGeom>
          <a:noFill/>
        </p:spPr>
        <p:txBody>
          <a:bodyPr wrap="none" rtlCol="0">
            <a:spAutoFit/>
          </a:bodyPr>
          <a:lstStyle/>
          <a:p>
            <a:r>
              <a:rPr lang="en-US" sz="2200" b="1" dirty="0" smtClean="0">
                <a:solidFill>
                  <a:schemeClr val="accent1"/>
                </a:solidFill>
              </a:rPr>
              <a:t>DREAM10</a:t>
            </a:r>
            <a:endParaRPr lang="en-US" sz="2200" b="1" dirty="0">
              <a:solidFill>
                <a:schemeClr val="accent1"/>
              </a:solidFill>
            </a:endParaRPr>
          </a:p>
        </p:txBody>
      </p:sp>
      <p:sp>
        <p:nvSpPr>
          <p:cNvPr id="164" name="TextBox 163"/>
          <p:cNvSpPr txBox="1"/>
          <p:nvPr/>
        </p:nvSpPr>
        <p:spPr>
          <a:xfrm>
            <a:off x="6496299" y="3036461"/>
            <a:ext cx="1219505" cy="430887"/>
          </a:xfrm>
          <a:prstGeom prst="rect">
            <a:avLst/>
          </a:prstGeom>
          <a:noFill/>
        </p:spPr>
        <p:txBody>
          <a:bodyPr wrap="none" rtlCol="0">
            <a:spAutoFit/>
          </a:bodyPr>
          <a:lstStyle/>
          <a:p>
            <a:r>
              <a:rPr lang="en-US" sz="2200" b="1" dirty="0" smtClean="0">
                <a:solidFill>
                  <a:schemeClr val="accent3"/>
                </a:solidFill>
              </a:rPr>
              <a:t>DREAM7</a:t>
            </a:r>
            <a:endParaRPr lang="en-US" sz="2200" b="1" dirty="0">
              <a:solidFill>
                <a:schemeClr val="accent3"/>
              </a:solidFill>
            </a:endParaRPr>
          </a:p>
        </p:txBody>
      </p:sp>
      <p:grpSp>
        <p:nvGrpSpPr>
          <p:cNvPr id="268" name="Group 267"/>
          <p:cNvGrpSpPr/>
          <p:nvPr/>
        </p:nvGrpSpPr>
        <p:grpSpPr>
          <a:xfrm>
            <a:off x="7827508" y="4849870"/>
            <a:ext cx="1182310" cy="1027534"/>
            <a:chOff x="7472866" y="4361715"/>
            <a:chExt cx="1596725" cy="1327864"/>
          </a:xfrm>
        </p:grpSpPr>
        <p:grpSp>
          <p:nvGrpSpPr>
            <p:cNvPr id="179" name="Group 178"/>
            <p:cNvGrpSpPr/>
            <p:nvPr/>
          </p:nvGrpSpPr>
          <p:grpSpPr>
            <a:xfrm>
              <a:off x="7472866" y="4444987"/>
              <a:ext cx="653453" cy="729549"/>
              <a:chOff x="7534673" y="5112451"/>
              <a:chExt cx="653453" cy="729549"/>
            </a:xfrm>
          </p:grpSpPr>
          <p:sp>
            <p:nvSpPr>
              <p:cNvPr id="167" name="Oval 166"/>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Oval 167"/>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Oval 168"/>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Oval 169"/>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Oval 170"/>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Oval 172"/>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Oval 173"/>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Oval 174"/>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6" name="Oval 175"/>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7" name="Oval 176"/>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0" name="Group 179"/>
            <p:cNvGrpSpPr/>
            <p:nvPr/>
          </p:nvGrpSpPr>
          <p:grpSpPr>
            <a:xfrm>
              <a:off x="8275368" y="4361715"/>
              <a:ext cx="653453" cy="729549"/>
              <a:chOff x="7534673" y="5112451"/>
              <a:chExt cx="653453" cy="729549"/>
            </a:xfrm>
          </p:grpSpPr>
          <p:sp>
            <p:nvSpPr>
              <p:cNvPr id="181" name="Oval 180"/>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81"/>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Oval 182"/>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Oval 183"/>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5" name="Oval 184"/>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7" name="Oval 186"/>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Oval 188"/>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1" name="Group 190"/>
            <p:cNvGrpSpPr/>
            <p:nvPr/>
          </p:nvGrpSpPr>
          <p:grpSpPr>
            <a:xfrm>
              <a:off x="7861398" y="4488022"/>
              <a:ext cx="653453" cy="729549"/>
              <a:chOff x="7534673" y="5112451"/>
              <a:chExt cx="653453" cy="729549"/>
            </a:xfrm>
          </p:grpSpPr>
          <p:sp>
            <p:nvSpPr>
              <p:cNvPr id="192" name="Oval 191"/>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3" name="Oval 192"/>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Oval 193"/>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Oval 194"/>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Oval 199"/>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1" name="Oval 200"/>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2" name="Group 201"/>
            <p:cNvGrpSpPr/>
            <p:nvPr/>
          </p:nvGrpSpPr>
          <p:grpSpPr>
            <a:xfrm>
              <a:off x="7522961" y="4650304"/>
              <a:ext cx="653453" cy="729549"/>
              <a:chOff x="7534673" y="5112451"/>
              <a:chExt cx="653453" cy="729549"/>
            </a:xfrm>
          </p:grpSpPr>
          <p:sp>
            <p:nvSpPr>
              <p:cNvPr id="203" name="Oval 202"/>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Oval 203"/>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Oval 204"/>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Oval 205"/>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Oval 206"/>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Oval 207"/>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Oval 209"/>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Oval 210"/>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Oval 211"/>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3" name="Group 212"/>
            <p:cNvGrpSpPr/>
            <p:nvPr/>
          </p:nvGrpSpPr>
          <p:grpSpPr>
            <a:xfrm>
              <a:off x="7984820" y="4724384"/>
              <a:ext cx="653453" cy="729549"/>
              <a:chOff x="7534673" y="5112451"/>
              <a:chExt cx="653453" cy="729549"/>
            </a:xfrm>
          </p:grpSpPr>
          <p:sp>
            <p:nvSpPr>
              <p:cNvPr id="214" name="Oval 213"/>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6" name="Oval 215"/>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216"/>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9" name="Oval 218"/>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Oval 219"/>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1" name="Oval 220"/>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2" name="Oval 221"/>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2"/>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4" name="Group 223"/>
            <p:cNvGrpSpPr/>
            <p:nvPr/>
          </p:nvGrpSpPr>
          <p:grpSpPr>
            <a:xfrm>
              <a:off x="8405923" y="4651014"/>
              <a:ext cx="653453" cy="729549"/>
              <a:chOff x="7534673" y="5112451"/>
              <a:chExt cx="653453" cy="729549"/>
            </a:xfrm>
          </p:grpSpPr>
          <p:sp>
            <p:nvSpPr>
              <p:cNvPr id="225" name="Oval 224"/>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7" name="Oval 226"/>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8" name="Oval 227"/>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9" name="Oval 228"/>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0" name="Oval 229"/>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2" name="Oval 231"/>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Oval 232"/>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Oval 233"/>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5" name="Group 234"/>
            <p:cNvGrpSpPr/>
            <p:nvPr/>
          </p:nvGrpSpPr>
          <p:grpSpPr>
            <a:xfrm>
              <a:off x="7864317" y="4859851"/>
              <a:ext cx="653453" cy="729549"/>
              <a:chOff x="7534673" y="5112451"/>
              <a:chExt cx="653453" cy="729549"/>
            </a:xfrm>
          </p:grpSpPr>
          <p:sp>
            <p:nvSpPr>
              <p:cNvPr id="236" name="Oval 235"/>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7" name="Oval 236"/>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8" name="Oval 237"/>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0" name="Oval 239"/>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1" name="Oval 240"/>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2" name="Oval 241"/>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3" name="Oval 242"/>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4" name="Oval 243"/>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Oval 244"/>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46" name="Group 245"/>
            <p:cNvGrpSpPr/>
            <p:nvPr/>
          </p:nvGrpSpPr>
          <p:grpSpPr>
            <a:xfrm>
              <a:off x="8416138" y="4960030"/>
              <a:ext cx="653453" cy="729549"/>
              <a:chOff x="7534673" y="5112451"/>
              <a:chExt cx="653453" cy="729549"/>
            </a:xfrm>
          </p:grpSpPr>
          <p:sp>
            <p:nvSpPr>
              <p:cNvPr id="247" name="Oval 246"/>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Oval 247"/>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Oval 248"/>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Oval 249"/>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Oval 251"/>
              <p:cNvSpPr/>
              <p:nvPr/>
            </p:nvSpPr>
            <p:spPr>
              <a:xfrm>
                <a:off x="7541969" y="537915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3" name="Oval 252"/>
              <p:cNvSpPr/>
              <p:nvPr/>
            </p:nvSpPr>
            <p:spPr>
              <a:xfrm>
                <a:off x="7539050" y="531141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Oval 253"/>
              <p:cNvSpPr/>
              <p:nvPr/>
            </p:nvSpPr>
            <p:spPr>
              <a:xfrm>
                <a:off x="7534673" y="524368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5" name="Oval 254"/>
              <p:cNvSpPr/>
              <p:nvPr/>
            </p:nvSpPr>
            <p:spPr>
              <a:xfrm>
                <a:off x="7534673" y="51759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Oval 255"/>
              <p:cNvSpPr/>
              <p:nvPr/>
            </p:nvSpPr>
            <p:spPr>
              <a:xfrm>
                <a:off x="7539050" y="511245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7" name="Group 256"/>
            <p:cNvGrpSpPr/>
            <p:nvPr/>
          </p:nvGrpSpPr>
          <p:grpSpPr>
            <a:xfrm>
              <a:off x="7840932" y="5267664"/>
              <a:ext cx="650534" cy="402169"/>
              <a:chOff x="7537592" y="5439831"/>
              <a:chExt cx="650534" cy="402169"/>
            </a:xfrm>
          </p:grpSpPr>
          <p:sp>
            <p:nvSpPr>
              <p:cNvPr id="258" name="Oval 257"/>
              <p:cNvSpPr/>
              <p:nvPr/>
            </p:nvSpPr>
            <p:spPr>
              <a:xfrm>
                <a:off x="7544888" y="5706533"/>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p:cNvSpPr/>
              <p:nvPr/>
            </p:nvSpPr>
            <p:spPr>
              <a:xfrm>
                <a:off x="7541969" y="5638799"/>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0" name="Oval 259"/>
              <p:cNvSpPr/>
              <p:nvPr/>
            </p:nvSpPr>
            <p:spPr>
              <a:xfrm>
                <a:off x="7537592" y="5571065"/>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1" name="Oval 260"/>
              <p:cNvSpPr/>
              <p:nvPr/>
            </p:nvSpPr>
            <p:spPr>
              <a:xfrm>
                <a:off x="7537592" y="55033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Oval 261"/>
              <p:cNvSpPr/>
              <p:nvPr/>
            </p:nvSpPr>
            <p:spPr>
              <a:xfrm>
                <a:off x="7541969" y="5439831"/>
                <a:ext cx="643238" cy="1354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269" name="Oval 268"/>
          <p:cNvSpPr/>
          <p:nvPr/>
        </p:nvSpPr>
        <p:spPr>
          <a:xfrm>
            <a:off x="6891742" y="5549572"/>
            <a:ext cx="509882" cy="1122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0" name="TextBox 269"/>
          <p:cNvSpPr txBox="1"/>
          <p:nvPr/>
        </p:nvSpPr>
        <p:spPr>
          <a:xfrm>
            <a:off x="6563483" y="5154305"/>
            <a:ext cx="1219505" cy="430887"/>
          </a:xfrm>
          <a:prstGeom prst="rect">
            <a:avLst/>
          </a:prstGeom>
          <a:noFill/>
        </p:spPr>
        <p:txBody>
          <a:bodyPr wrap="none" rtlCol="0">
            <a:spAutoFit/>
          </a:bodyPr>
          <a:lstStyle/>
          <a:p>
            <a:r>
              <a:rPr lang="en-US" sz="2200" b="1" dirty="0" smtClean="0">
                <a:solidFill>
                  <a:schemeClr val="accent3"/>
                </a:solidFill>
              </a:rPr>
              <a:t>DREAM7</a:t>
            </a:r>
            <a:endParaRPr lang="en-US" sz="2200" b="1" dirty="0">
              <a:solidFill>
                <a:schemeClr val="accent3"/>
              </a:solidFill>
            </a:endParaRPr>
          </a:p>
        </p:txBody>
      </p:sp>
      <p:sp>
        <p:nvSpPr>
          <p:cNvPr id="271" name="TextBox 270"/>
          <p:cNvSpPr txBox="1"/>
          <p:nvPr/>
        </p:nvSpPr>
        <p:spPr>
          <a:xfrm>
            <a:off x="7702235" y="4438419"/>
            <a:ext cx="1364476" cy="430887"/>
          </a:xfrm>
          <a:prstGeom prst="rect">
            <a:avLst/>
          </a:prstGeom>
          <a:noFill/>
        </p:spPr>
        <p:txBody>
          <a:bodyPr wrap="none" rtlCol="0">
            <a:spAutoFit/>
          </a:bodyPr>
          <a:lstStyle/>
          <a:p>
            <a:r>
              <a:rPr lang="en-US" sz="2200" b="1" dirty="0" smtClean="0">
                <a:solidFill>
                  <a:schemeClr val="accent1"/>
                </a:solidFill>
              </a:rPr>
              <a:t>DREAM10</a:t>
            </a:r>
            <a:endParaRPr lang="en-US" sz="2200" b="1" dirty="0">
              <a:solidFill>
                <a:schemeClr val="accent1"/>
              </a:solidFill>
            </a:endParaRPr>
          </a:p>
        </p:txBody>
      </p:sp>
      <p:sp>
        <p:nvSpPr>
          <p:cNvPr id="272" name="TextBox 271"/>
          <p:cNvSpPr txBox="1"/>
          <p:nvPr/>
        </p:nvSpPr>
        <p:spPr>
          <a:xfrm>
            <a:off x="6848047" y="5682219"/>
            <a:ext cx="668698" cy="400110"/>
          </a:xfrm>
          <a:prstGeom prst="rect">
            <a:avLst/>
          </a:prstGeom>
          <a:noFill/>
        </p:spPr>
        <p:txBody>
          <a:bodyPr wrap="none" rtlCol="0">
            <a:spAutoFit/>
          </a:bodyPr>
          <a:lstStyle/>
          <a:p>
            <a:pPr algn="ctr"/>
            <a:r>
              <a:rPr lang="en-US" sz="1000" dirty="0" smtClean="0"/>
              <a:t>B-Cell</a:t>
            </a:r>
          </a:p>
          <a:p>
            <a:pPr algn="ctr"/>
            <a:r>
              <a:rPr lang="en-US" sz="1000" dirty="0" smtClean="0"/>
              <a:t>(OCI-LY3)</a:t>
            </a:r>
            <a:endParaRPr lang="en-US" sz="1000" dirty="0"/>
          </a:p>
        </p:txBody>
      </p:sp>
      <p:sp>
        <p:nvSpPr>
          <p:cNvPr id="275" name="TextBox 274"/>
          <p:cNvSpPr txBox="1"/>
          <p:nvPr/>
        </p:nvSpPr>
        <p:spPr>
          <a:xfrm rot="1269807">
            <a:off x="3852894" y="4076041"/>
            <a:ext cx="2926302" cy="1369606"/>
          </a:xfrm>
          <a:prstGeom prst="rect">
            <a:avLst/>
          </a:prstGeom>
          <a:noFill/>
        </p:spPr>
        <p:txBody>
          <a:bodyPr wrap="none" rtlCol="0">
            <a:spAutoFit/>
          </a:bodyPr>
          <a:lstStyle/>
          <a:p>
            <a:pPr algn="ctr"/>
            <a:r>
              <a:rPr lang="en-US" sz="1600" b="1" u="sng" dirty="0" smtClean="0"/>
              <a:t>Scale:</a:t>
            </a:r>
          </a:p>
          <a:p>
            <a:pPr algn="ctr"/>
            <a:r>
              <a:rPr lang="en-US" sz="1600" dirty="0" smtClean="0"/>
              <a:t>85 times more cell lines</a:t>
            </a:r>
          </a:p>
          <a:p>
            <a:pPr algn="ctr"/>
            <a:endParaRPr lang="en-US" sz="300" dirty="0"/>
          </a:p>
          <a:p>
            <a:pPr algn="ctr"/>
            <a:r>
              <a:rPr lang="en-US" sz="1600" dirty="0"/>
              <a:t>Across 5 tissue types </a:t>
            </a:r>
          </a:p>
          <a:p>
            <a:pPr algn="ctr"/>
            <a:r>
              <a:rPr lang="en-US" sz="1600" dirty="0"/>
              <a:t>(mainly breast, lung and GI tract)</a:t>
            </a:r>
          </a:p>
          <a:p>
            <a:pPr algn="ctr"/>
            <a:endParaRPr lang="en-US" sz="1600" dirty="0" smtClean="0"/>
          </a:p>
        </p:txBody>
      </p:sp>
      <p:cxnSp>
        <p:nvCxnSpPr>
          <p:cNvPr id="280" name="Straight Arrow Connector 279"/>
          <p:cNvCxnSpPr/>
          <p:nvPr/>
        </p:nvCxnSpPr>
        <p:spPr>
          <a:xfrm flipV="1">
            <a:off x="3939125" y="3067645"/>
            <a:ext cx="2591040" cy="4925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1" name="Straight Arrow Connector 280"/>
          <p:cNvCxnSpPr/>
          <p:nvPr/>
        </p:nvCxnSpPr>
        <p:spPr>
          <a:xfrm>
            <a:off x="3956058" y="4097864"/>
            <a:ext cx="2725956" cy="11035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12251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 y="163513"/>
            <a:ext cx="8889999" cy="884237"/>
          </a:xfrm>
        </p:spPr>
        <p:txBody>
          <a:bodyPr>
            <a:noAutofit/>
          </a:bodyPr>
          <a:lstStyle/>
          <a:p>
            <a:r>
              <a:rPr lang="en-US" sz="3700" dirty="0" smtClean="0">
                <a:solidFill>
                  <a:srgbClr val="4F81BD"/>
                </a:solidFill>
              </a:rPr>
              <a:t>DREAM10: AZ and Sanger DREAM of Synergy</a:t>
            </a:r>
            <a:r>
              <a:rPr lang="en-US" sz="3700" dirty="0" smtClean="0"/>
              <a:t/>
            </a:r>
            <a:br>
              <a:rPr lang="en-US" sz="3700" dirty="0" smtClean="0"/>
            </a:br>
            <a:r>
              <a:rPr lang="en-US" sz="3700" i="1" dirty="0" smtClean="0"/>
              <a:t>3 years later what is new this time?</a:t>
            </a:r>
            <a:endParaRPr lang="en-US" sz="3700" i="1" dirty="0"/>
          </a:p>
        </p:txBody>
      </p:sp>
      <p:sp>
        <p:nvSpPr>
          <p:cNvPr id="3" name="TextBox 2"/>
          <p:cNvSpPr txBox="1"/>
          <p:nvPr/>
        </p:nvSpPr>
        <p:spPr>
          <a:xfrm>
            <a:off x="524952" y="2353738"/>
            <a:ext cx="730877" cy="492443"/>
          </a:xfrm>
          <a:prstGeom prst="rect">
            <a:avLst/>
          </a:prstGeom>
          <a:noFill/>
        </p:spPr>
        <p:txBody>
          <a:bodyPr wrap="none" rtlCol="0">
            <a:spAutoFit/>
          </a:bodyPr>
          <a:lstStyle/>
          <a:p>
            <a:r>
              <a:rPr lang="en-US" sz="2600" dirty="0" smtClean="0"/>
              <a:t>GEX</a:t>
            </a:r>
            <a:endParaRPr lang="en-US" sz="2600" dirty="0"/>
          </a:p>
        </p:txBody>
      </p:sp>
      <p:sp>
        <p:nvSpPr>
          <p:cNvPr id="4" name="TextBox 3"/>
          <p:cNvSpPr txBox="1"/>
          <p:nvPr/>
        </p:nvSpPr>
        <p:spPr>
          <a:xfrm>
            <a:off x="2443777" y="2182972"/>
            <a:ext cx="1810437" cy="892552"/>
          </a:xfrm>
          <a:prstGeom prst="rect">
            <a:avLst/>
          </a:prstGeom>
          <a:noFill/>
        </p:spPr>
        <p:txBody>
          <a:bodyPr wrap="none" rtlCol="0">
            <a:spAutoFit/>
          </a:bodyPr>
          <a:lstStyle/>
          <a:p>
            <a:pPr algn="ctr"/>
            <a:r>
              <a:rPr lang="en-US" sz="2600" dirty="0" smtClean="0"/>
              <a:t>GEX</a:t>
            </a:r>
          </a:p>
          <a:p>
            <a:pPr algn="ctr"/>
            <a:r>
              <a:rPr lang="en-US" sz="2600" dirty="0" smtClean="0"/>
              <a:t>+ treatment</a:t>
            </a:r>
            <a:endParaRPr lang="en-US" sz="2600" dirty="0"/>
          </a:p>
        </p:txBody>
      </p:sp>
      <p:sp>
        <p:nvSpPr>
          <p:cNvPr id="19" name="Left-Right Arrow 18"/>
          <p:cNvSpPr/>
          <p:nvPr/>
        </p:nvSpPr>
        <p:spPr>
          <a:xfrm>
            <a:off x="1473198" y="2422905"/>
            <a:ext cx="1083743" cy="389409"/>
          </a:xfrm>
          <a:prstGeom prst="lef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TextBox 262"/>
          <p:cNvSpPr txBox="1"/>
          <p:nvPr/>
        </p:nvSpPr>
        <p:spPr>
          <a:xfrm>
            <a:off x="4927608" y="2387606"/>
            <a:ext cx="3676507" cy="492443"/>
          </a:xfrm>
          <a:prstGeom prst="rect">
            <a:avLst/>
          </a:prstGeom>
          <a:noFill/>
        </p:spPr>
        <p:txBody>
          <a:bodyPr wrap="none" rtlCol="0">
            <a:spAutoFit/>
          </a:bodyPr>
          <a:lstStyle/>
          <a:p>
            <a:r>
              <a:rPr lang="en-US" sz="2600" dirty="0" smtClean="0"/>
              <a:t>CNV, </a:t>
            </a:r>
            <a:r>
              <a:rPr lang="en-US" sz="2600" dirty="0" err="1"/>
              <a:t>m</a:t>
            </a:r>
            <a:r>
              <a:rPr lang="en-US" sz="2600" dirty="0" err="1" smtClean="0"/>
              <a:t>ut</a:t>
            </a:r>
            <a:r>
              <a:rPr lang="en-US" sz="2600" dirty="0" smtClean="0"/>
              <a:t>., methyl. &amp; GEX</a:t>
            </a:r>
            <a:endParaRPr lang="en-US" sz="2600" dirty="0"/>
          </a:p>
        </p:txBody>
      </p:sp>
      <p:sp>
        <p:nvSpPr>
          <p:cNvPr id="266" name="TextBox 265"/>
          <p:cNvSpPr txBox="1"/>
          <p:nvPr/>
        </p:nvSpPr>
        <p:spPr>
          <a:xfrm>
            <a:off x="2678616" y="3623738"/>
            <a:ext cx="3724923" cy="1015663"/>
          </a:xfrm>
          <a:prstGeom prst="rect">
            <a:avLst/>
          </a:prstGeom>
          <a:noFill/>
        </p:spPr>
        <p:txBody>
          <a:bodyPr wrap="none" rtlCol="0">
            <a:spAutoFit/>
          </a:bodyPr>
          <a:lstStyle/>
          <a:p>
            <a:pPr algn="ctr"/>
            <a:r>
              <a:rPr lang="en-US" sz="3000" dirty="0" smtClean="0"/>
              <a:t>predict </a:t>
            </a:r>
          </a:p>
          <a:p>
            <a:pPr algn="ctr"/>
            <a:r>
              <a:rPr lang="en-US" sz="3000" dirty="0" smtClean="0"/>
              <a:t>Synergy &amp; Antagonism</a:t>
            </a:r>
            <a:endParaRPr lang="en-US" sz="3000" dirty="0"/>
          </a:p>
        </p:txBody>
      </p:sp>
      <p:sp>
        <p:nvSpPr>
          <p:cNvPr id="267" name="Rectangle 266"/>
          <p:cNvSpPr/>
          <p:nvPr/>
        </p:nvSpPr>
        <p:spPr>
          <a:xfrm>
            <a:off x="372533" y="1981262"/>
            <a:ext cx="3836249" cy="115140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a:off x="4809067" y="1981262"/>
            <a:ext cx="3795047" cy="1151407"/>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TextBox 277"/>
          <p:cNvSpPr txBox="1"/>
          <p:nvPr/>
        </p:nvSpPr>
        <p:spPr>
          <a:xfrm>
            <a:off x="1236133" y="1964329"/>
            <a:ext cx="1586254" cy="492443"/>
          </a:xfrm>
          <a:prstGeom prst="rect">
            <a:avLst/>
          </a:prstGeom>
          <a:noFill/>
        </p:spPr>
        <p:txBody>
          <a:bodyPr wrap="none" rtlCol="0">
            <a:spAutoFit/>
          </a:bodyPr>
          <a:lstStyle/>
          <a:p>
            <a:r>
              <a:rPr lang="en-US" sz="2600" b="1" dirty="0"/>
              <a:t>d</a:t>
            </a:r>
            <a:r>
              <a:rPr lang="en-US" sz="2600" b="1" dirty="0" smtClean="0"/>
              <a:t>ifference </a:t>
            </a:r>
            <a:endParaRPr lang="en-US" sz="2600" b="1" dirty="0"/>
          </a:p>
        </p:txBody>
      </p:sp>
      <p:sp>
        <p:nvSpPr>
          <p:cNvPr id="279" name="TextBox 278"/>
          <p:cNvSpPr txBox="1"/>
          <p:nvPr/>
        </p:nvSpPr>
        <p:spPr>
          <a:xfrm>
            <a:off x="5627233" y="1988985"/>
            <a:ext cx="2234869" cy="492443"/>
          </a:xfrm>
          <a:prstGeom prst="rect">
            <a:avLst/>
          </a:prstGeom>
          <a:noFill/>
        </p:spPr>
        <p:txBody>
          <a:bodyPr wrap="none" rtlCol="0">
            <a:spAutoFit/>
          </a:bodyPr>
          <a:lstStyle/>
          <a:p>
            <a:r>
              <a:rPr lang="en-US" sz="2600" b="1" dirty="0" smtClean="0"/>
              <a:t>basal features:</a:t>
            </a:r>
            <a:endParaRPr lang="en-US" sz="2600" b="1" dirty="0"/>
          </a:p>
        </p:txBody>
      </p:sp>
      <p:sp>
        <p:nvSpPr>
          <p:cNvPr id="282" name="TextBox 281"/>
          <p:cNvSpPr txBox="1"/>
          <p:nvPr/>
        </p:nvSpPr>
        <p:spPr>
          <a:xfrm>
            <a:off x="1154237" y="1378822"/>
            <a:ext cx="1783962" cy="615553"/>
          </a:xfrm>
          <a:prstGeom prst="rect">
            <a:avLst/>
          </a:prstGeom>
          <a:noFill/>
        </p:spPr>
        <p:txBody>
          <a:bodyPr wrap="none" rtlCol="0">
            <a:spAutoFit/>
          </a:bodyPr>
          <a:lstStyle/>
          <a:p>
            <a:r>
              <a:rPr lang="en-US" sz="3400" b="1" dirty="0" smtClean="0">
                <a:solidFill>
                  <a:schemeClr val="accent3"/>
                </a:solidFill>
              </a:rPr>
              <a:t>DREAM7</a:t>
            </a:r>
            <a:endParaRPr lang="en-US" sz="3400" b="1" dirty="0">
              <a:solidFill>
                <a:schemeClr val="accent3"/>
              </a:solidFill>
            </a:endParaRPr>
          </a:p>
        </p:txBody>
      </p:sp>
      <p:sp>
        <p:nvSpPr>
          <p:cNvPr id="283" name="TextBox 282"/>
          <p:cNvSpPr txBox="1"/>
          <p:nvPr/>
        </p:nvSpPr>
        <p:spPr>
          <a:xfrm>
            <a:off x="5779630" y="1390837"/>
            <a:ext cx="2004951" cy="615553"/>
          </a:xfrm>
          <a:prstGeom prst="rect">
            <a:avLst/>
          </a:prstGeom>
          <a:noFill/>
        </p:spPr>
        <p:txBody>
          <a:bodyPr wrap="none" rtlCol="0">
            <a:spAutoFit/>
          </a:bodyPr>
          <a:lstStyle/>
          <a:p>
            <a:r>
              <a:rPr lang="en-US" sz="3400" b="1" dirty="0" smtClean="0">
                <a:solidFill>
                  <a:schemeClr val="accent1"/>
                </a:solidFill>
              </a:rPr>
              <a:t>DREAM10</a:t>
            </a:r>
            <a:endParaRPr lang="en-US" sz="3400" b="1" dirty="0">
              <a:solidFill>
                <a:schemeClr val="accent1"/>
              </a:solidFill>
            </a:endParaRPr>
          </a:p>
        </p:txBody>
      </p:sp>
      <p:cxnSp>
        <p:nvCxnSpPr>
          <p:cNvPr id="285" name="Straight Connector 284"/>
          <p:cNvCxnSpPr/>
          <p:nvPr/>
        </p:nvCxnSpPr>
        <p:spPr>
          <a:xfrm>
            <a:off x="142875" y="1185335"/>
            <a:ext cx="8889999" cy="0"/>
          </a:xfrm>
          <a:prstGeom prst="line">
            <a:avLst/>
          </a:prstGeom>
          <a:ln/>
        </p:spPr>
        <p:style>
          <a:lnRef idx="1">
            <a:schemeClr val="dk1"/>
          </a:lnRef>
          <a:fillRef idx="0">
            <a:schemeClr val="dk1"/>
          </a:fillRef>
          <a:effectRef idx="0">
            <a:schemeClr val="dk1"/>
          </a:effectRef>
          <a:fontRef idx="minor">
            <a:schemeClr val="tx1"/>
          </a:fontRef>
        </p:style>
      </p:cxnSp>
      <p:sp>
        <p:nvSpPr>
          <p:cNvPr id="286" name="Right Arrow 285"/>
          <p:cNvSpPr/>
          <p:nvPr/>
        </p:nvSpPr>
        <p:spPr>
          <a:xfrm rot="2700000">
            <a:off x="3121097" y="3302003"/>
            <a:ext cx="722756" cy="592667"/>
          </a:xfrm>
          <a:prstGeom prs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Right Arrow 286"/>
          <p:cNvSpPr/>
          <p:nvPr/>
        </p:nvSpPr>
        <p:spPr>
          <a:xfrm rot="8100000">
            <a:off x="5181190" y="3305947"/>
            <a:ext cx="722756" cy="592667"/>
          </a:xfrm>
          <a:prstGeom prst="rightArrow">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8" name="Straight Connector 287"/>
          <p:cNvCxnSpPr/>
          <p:nvPr/>
        </p:nvCxnSpPr>
        <p:spPr>
          <a:xfrm>
            <a:off x="142875" y="4724403"/>
            <a:ext cx="8889999" cy="0"/>
          </a:xfrm>
          <a:prstGeom prst="line">
            <a:avLst/>
          </a:prstGeom>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a:off x="761992" y="6146802"/>
            <a:ext cx="7412048" cy="0"/>
          </a:xfrm>
          <a:prstGeom prst="line">
            <a:avLst/>
          </a:prstGeom>
          <a:ln/>
        </p:spPr>
        <p:style>
          <a:lnRef idx="1">
            <a:schemeClr val="dk1"/>
          </a:lnRef>
          <a:fillRef idx="0">
            <a:schemeClr val="dk1"/>
          </a:fillRef>
          <a:effectRef idx="0">
            <a:schemeClr val="dk1"/>
          </a:effectRef>
          <a:fontRef idx="minor">
            <a:schemeClr val="tx1"/>
          </a:fontRef>
        </p:style>
      </p:cxnSp>
      <p:cxnSp>
        <p:nvCxnSpPr>
          <p:cNvPr id="292" name="Straight Connector 291"/>
          <p:cNvCxnSpPr/>
          <p:nvPr/>
        </p:nvCxnSpPr>
        <p:spPr>
          <a:xfrm>
            <a:off x="751386" y="5604935"/>
            <a:ext cx="7412048" cy="0"/>
          </a:xfrm>
          <a:prstGeom prst="line">
            <a:avLst/>
          </a:prstGeom>
          <a:ln/>
        </p:spPr>
        <p:style>
          <a:lnRef idx="1">
            <a:schemeClr val="dk1"/>
          </a:lnRef>
          <a:fillRef idx="0">
            <a:schemeClr val="dk1"/>
          </a:fillRef>
          <a:effectRef idx="0">
            <a:schemeClr val="dk1"/>
          </a:effectRef>
          <a:fontRef idx="minor">
            <a:schemeClr val="tx1"/>
          </a:fontRef>
        </p:style>
      </p:cxnSp>
      <p:cxnSp>
        <p:nvCxnSpPr>
          <p:cNvPr id="293" name="Straight Connector 292"/>
          <p:cNvCxnSpPr/>
          <p:nvPr/>
        </p:nvCxnSpPr>
        <p:spPr>
          <a:xfrm flipV="1">
            <a:off x="1981192" y="5164667"/>
            <a:ext cx="0" cy="1452797"/>
          </a:xfrm>
          <a:prstGeom prst="line">
            <a:avLst/>
          </a:prstGeom>
          <a:ln/>
        </p:spPr>
        <p:style>
          <a:lnRef idx="1">
            <a:schemeClr val="dk1"/>
          </a:lnRef>
          <a:fillRef idx="0">
            <a:schemeClr val="dk1"/>
          </a:fillRef>
          <a:effectRef idx="0">
            <a:schemeClr val="dk1"/>
          </a:effectRef>
          <a:fontRef idx="minor">
            <a:schemeClr val="tx1"/>
          </a:fontRef>
        </p:style>
      </p:cxnSp>
      <p:sp>
        <p:nvSpPr>
          <p:cNvPr id="297" name="TextBox 296"/>
          <p:cNvSpPr txBox="1"/>
          <p:nvPr/>
        </p:nvSpPr>
        <p:spPr>
          <a:xfrm>
            <a:off x="569756" y="5604935"/>
            <a:ext cx="1407657" cy="492443"/>
          </a:xfrm>
          <a:prstGeom prst="rect">
            <a:avLst/>
          </a:prstGeom>
          <a:noFill/>
        </p:spPr>
        <p:txBody>
          <a:bodyPr wrap="none" rtlCol="0">
            <a:spAutoFit/>
          </a:bodyPr>
          <a:lstStyle/>
          <a:p>
            <a:r>
              <a:rPr lang="en-US" sz="2600" b="1" dirty="0" smtClean="0">
                <a:solidFill>
                  <a:schemeClr val="accent3"/>
                </a:solidFill>
              </a:rPr>
              <a:t>DREAM7</a:t>
            </a:r>
            <a:endParaRPr lang="en-US" sz="2600" b="1" dirty="0">
              <a:solidFill>
                <a:schemeClr val="accent3"/>
              </a:solidFill>
            </a:endParaRPr>
          </a:p>
        </p:txBody>
      </p:sp>
      <p:sp>
        <p:nvSpPr>
          <p:cNvPr id="298" name="TextBox 297"/>
          <p:cNvSpPr txBox="1"/>
          <p:nvPr/>
        </p:nvSpPr>
        <p:spPr>
          <a:xfrm>
            <a:off x="386037" y="6146802"/>
            <a:ext cx="1576649" cy="492443"/>
          </a:xfrm>
          <a:prstGeom prst="rect">
            <a:avLst/>
          </a:prstGeom>
          <a:noFill/>
        </p:spPr>
        <p:txBody>
          <a:bodyPr wrap="none" rtlCol="0">
            <a:spAutoFit/>
          </a:bodyPr>
          <a:lstStyle/>
          <a:p>
            <a:r>
              <a:rPr lang="en-US" sz="2600" b="1" dirty="0" smtClean="0">
                <a:solidFill>
                  <a:schemeClr val="accent1"/>
                </a:solidFill>
              </a:rPr>
              <a:t>DREAM10</a:t>
            </a:r>
            <a:endParaRPr lang="en-US" sz="2600" b="1" dirty="0">
              <a:solidFill>
                <a:schemeClr val="accent1"/>
              </a:solidFill>
            </a:endParaRPr>
          </a:p>
        </p:txBody>
      </p:sp>
      <p:sp>
        <p:nvSpPr>
          <p:cNvPr id="299" name="TextBox 298"/>
          <p:cNvSpPr txBox="1"/>
          <p:nvPr/>
        </p:nvSpPr>
        <p:spPr>
          <a:xfrm>
            <a:off x="2000924" y="4850713"/>
            <a:ext cx="1648759" cy="769441"/>
          </a:xfrm>
          <a:prstGeom prst="rect">
            <a:avLst/>
          </a:prstGeom>
          <a:noFill/>
        </p:spPr>
        <p:txBody>
          <a:bodyPr wrap="none" rtlCol="0">
            <a:spAutoFit/>
          </a:bodyPr>
          <a:lstStyle/>
          <a:p>
            <a:pPr algn="ctr"/>
            <a:r>
              <a:rPr lang="en-US" sz="2200" dirty="0" smtClean="0"/>
              <a:t>Possible as</a:t>
            </a:r>
          </a:p>
          <a:p>
            <a:pPr algn="ctr"/>
            <a:r>
              <a:rPr lang="en-US" sz="2200" dirty="0" smtClean="0"/>
              <a:t>Clinical trial?</a:t>
            </a:r>
            <a:endParaRPr lang="en-US" sz="2200" dirty="0"/>
          </a:p>
        </p:txBody>
      </p:sp>
      <p:sp>
        <p:nvSpPr>
          <p:cNvPr id="301" name="TextBox 300"/>
          <p:cNvSpPr txBox="1"/>
          <p:nvPr/>
        </p:nvSpPr>
        <p:spPr>
          <a:xfrm>
            <a:off x="3692844" y="4859870"/>
            <a:ext cx="1526154" cy="769441"/>
          </a:xfrm>
          <a:prstGeom prst="rect">
            <a:avLst/>
          </a:prstGeom>
          <a:noFill/>
        </p:spPr>
        <p:txBody>
          <a:bodyPr wrap="none" rtlCol="0">
            <a:spAutoFit/>
          </a:bodyPr>
          <a:lstStyle/>
          <a:p>
            <a:pPr algn="ctr"/>
            <a:r>
              <a:rPr lang="en-US" sz="2200" dirty="0" smtClean="0"/>
              <a:t>Ethical test</a:t>
            </a:r>
          </a:p>
          <a:p>
            <a:pPr algn="ctr"/>
            <a:r>
              <a:rPr lang="en-US" sz="2200" dirty="0"/>
              <a:t>i</a:t>
            </a:r>
            <a:r>
              <a:rPr lang="en-US" sz="2200" dirty="0" smtClean="0"/>
              <a:t>n patients?</a:t>
            </a:r>
            <a:endParaRPr lang="en-US" sz="2200" dirty="0"/>
          </a:p>
        </p:txBody>
      </p:sp>
      <p:sp>
        <p:nvSpPr>
          <p:cNvPr id="302" name="TextBox 301"/>
          <p:cNvSpPr txBox="1"/>
          <p:nvPr/>
        </p:nvSpPr>
        <p:spPr>
          <a:xfrm>
            <a:off x="5240082" y="5007583"/>
            <a:ext cx="1620957" cy="430887"/>
          </a:xfrm>
          <a:prstGeom prst="rect">
            <a:avLst/>
          </a:prstGeom>
          <a:noFill/>
        </p:spPr>
        <p:txBody>
          <a:bodyPr wrap="none" rtlCol="0">
            <a:spAutoFit/>
          </a:bodyPr>
          <a:lstStyle/>
          <a:p>
            <a:pPr algn="ctr"/>
            <a:r>
              <a:rPr lang="en-US" sz="2200" dirty="0" smtClean="0"/>
              <a:t>Biomarkers?</a:t>
            </a:r>
            <a:endParaRPr lang="en-US" sz="2200" dirty="0"/>
          </a:p>
        </p:txBody>
      </p:sp>
      <p:sp>
        <p:nvSpPr>
          <p:cNvPr id="303" name="TextBox 302"/>
          <p:cNvSpPr txBox="1"/>
          <p:nvPr/>
        </p:nvSpPr>
        <p:spPr>
          <a:xfrm>
            <a:off x="6901729" y="5007583"/>
            <a:ext cx="1518364" cy="430887"/>
          </a:xfrm>
          <a:prstGeom prst="rect">
            <a:avLst/>
          </a:prstGeom>
          <a:noFill/>
        </p:spPr>
        <p:txBody>
          <a:bodyPr wrap="none" rtlCol="0">
            <a:spAutoFit/>
          </a:bodyPr>
          <a:lstStyle/>
          <a:p>
            <a:pPr algn="ctr"/>
            <a:r>
              <a:rPr lang="en-US" sz="2200" dirty="0" smtClean="0"/>
              <a:t>Signatures?</a:t>
            </a:r>
            <a:endParaRPr lang="en-US" sz="2200" dirty="0"/>
          </a:p>
        </p:txBody>
      </p:sp>
      <p:cxnSp>
        <p:nvCxnSpPr>
          <p:cNvPr id="304" name="Straight Connector 303"/>
          <p:cNvCxnSpPr/>
          <p:nvPr/>
        </p:nvCxnSpPr>
        <p:spPr>
          <a:xfrm flipV="1">
            <a:off x="3683546" y="5164667"/>
            <a:ext cx="0" cy="1452797"/>
          </a:xfrm>
          <a:prstGeom prst="line">
            <a:avLst/>
          </a:prstGeom>
          <a:ln/>
        </p:spPr>
        <p:style>
          <a:lnRef idx="1">
            <a:schemeClr val="dk1"/>
          </a:lnRef>
          <a:fillRef idx="0">
            <a:schemeClr val="dk1"/>
          </a:fillRef>
          <a:effectRef idx="0">
            <a:schemeClr val="dk1"/>
          </a:effectRef>
          <a:fontRef idx="minor">
            <a:schemeClr val="tx1"/>
          </a:fontRef>
        </p:style>
      </p:cxnSp>
      <p:cxnSp>
        <p:nvCxnSpPr>
          <p:cNvPr id="305" name="Straight Connector 304"/>
          <p:cNvCxnSpPr/>
          <p:nvPr/>
        </p:nvCxnSpPr>
        <p:spPr>
          <a:xfrm flipV="1">
            <a:off x="5240082" y="5164667"/>
            <a:ext cx="0" cy="1452797"/>
          </a:xfrm>
          <a:prstGeom prst="line">
            <a:avLst/>
          </a:prstGeom>
          <a:ln/>
        </p:spPr>
        <p:style>
          <a:lnRef idx="1">
            <a:schemeClr val="dk1"/>
          </a:lnRef>
          <a:fillRef idx="0">
            <a:schemeClr val="dk1"/>
          </a:fillRef>
          <a:effectRef idx="0">
            <a:schemeClr val="dk1"/>
          </a:effectRef>
          <a:fontRef idx="minor">
            <a:schemeClr val="tx1"/>
          </a:fontRef>
        </p:style>
      </p:cxnSp>
      <p:cxnSp>
        <p:nvCxnSpPr>
          <p:cNvPr id="306" name="Straight Connector 305"/>
          <p:cNvCxnSpPr/>
          <p:nvPr/>
        </p:nvCxnSpPr>
        <p:spPr>
          <a:xfrm flipV="1">
            <a:off x="6901729" y="5164667"/>
            <a:ext cx="0" cy="1452797"/>
          </a:xfrm>
          <a:prstGeom prst="line">
            <a:avLst/>
          </a:prstGeom>
          <a:ln/>
        </p:spPr>
        <p:style>
          <a:lnRef idx="1">
            <a:schemeClr val="dk1"/>
          </a:lnRef>
          <a:fillRef idx="0">
            <a:schemeClr val="dk1"/>
          </a:fillRef>
          <a:effectRef idx="0">
            <a:schemeClr val="dk1"/>
          </a:effectRef>
          <a:fontRef idx="minor">
            <a:schemeClr val="tx1"/>
          </a:fontRef>
        </p:style>
      </p:cxnSp>
      <p:sp>
        <p:nvSpPr>
          <p:cNvPr id="307" name="Rectangle 306"/>
          <p:cNvSpPr/>
          <p:nvPr/>
        </p:nvSpPr>
        <p:spPr>
          <a:xfrm>
            <a:off x="2512565" y="6168315"/>
            <a:ext cx="466794" cy="430887"/>
          </a:xfrm>
          <a:prstGeom prst="rect">
            <a:avLst/>
          </a:prstGeom>
        </p:spPr>
        <p:txBody>
          <a:bodyPr wrap="none">
            <a:spAutoFit/>
          </a:bodyPr>
          <a:lstStyle/>
          <a:p>
            <a:r>
              <a:rPr lang="en-US" sz="2200" dirty="0">
                <a:solidFill>
                  <a:srgbClr val="4F81BD"/>
                </a:solidFill>
              </a:rPr>
              <a:t>✔</a:t>
            </a:r>
          </a:p>
        </p:txBody>
      </p:sp>
      <p:sp>
        <p:nvSpPr>
          <p:cNvPr id="312" name="Rectangle 311"/>
          <p:cNvSpPr/>
          <p:nvPr/>
        </p:nvSpPr>
        <p:spPr>
          <a:xfrm>
            <a:off x="4178581" y="6168315"/>
            <a:ext cx="466794" cy="430887"/>
          </a:xfrm>
          <a:prstGeom prst="rect">
            <a:avLst/>
          </a:prstGeom>
        </p:spPr>
        <p:txBody>
          <a:bodyPr wrap="none">
            <a:spAutoFit/>
          </a:bodyPr>
          <a:lstStyle/>
          <a:p>
            <a:r>
              <a:rPr lang="en-US" sz="2200" dirty="0">
                <a:solidFill>
                  <a:srgbClr val="4F81BD"/>
                </a:solidFill>
              </a:rPr>
              <a:t>✔</a:t>
            </a:r>
          </a:p>
        </p:txBody>
      </p:sp>
      <p:sp>
        <p:nvSpPr>
          <p:cNvPr id="313" name="Rectangle 312"/>
          <p:cNvSpPr/>
          <p:nvPr/>
        </p:nvSpPr>
        <p:spPr>
          <a:xfrm>
            <a:off x="5830429" y="6175872"/>
            <a:ext cx="466794" cy="430887"/>
          </a:xfrm>
          <a:prstGeom prst="rect">
            <a:avLst/>
          </a:prstGeom>
        </p:spPr>
        <p:txBody>
          <a:bodyPr wrap="none">
            <a:spAutoFit/>
          </a:bodyPr>
          <a:lstStyle/>
          <a:p>
            <a:r>
              <a:rPr lang="en-US" sz="2200" dirty="0">
                <a:solidFill>
                  <a:srgbClr val="4F81BD"/>
                </a:solidFill>
              </a:rPr>
              <a:t>✔</a:t>
            </a:r>
          </a:p>
        </p:txBody>
      </p:sp>
      <p:sp>
        <p:nvSpPr>
          <p:cNvPr id="314" name="Rectangle 313"/>
          <p:cNvSpPr/>
          <p:nvPr/>
        </p:nvSpPr>
        <p:spPr>
          <a:xfrm>
            <a:off x="7470184" y="6168315"/>
            <a:ext cx="466794" cy="430887"/>
          </a:xfrm>
          <a:prstGeom prst="rect">
            <a:avLst/>
          </a:prstGeom>
        </p:spPr>
        <p:txBody>
          <a:bodyPr wrap="none">
            <a:spAutoFit/>
          </a:bodyPr>
          <a:lstStyle/>
          <a:p>
            <a:r>
              <a:rPr lang="en-US" sz="2200" dirty="0">
                <a:solidFill>
                  <a:srgbClr val="4F81BD"/>
                </a:solidFill>
              </a:rPr>
              <a:t>✔</a:t>
            </a:r>
          </a:p>
        </p:txBody>
      </p:sp>
      <p:sp>
        <p:nvSpPr>
          <p:cNvPr id="315" name="Rectangle 314"/>
          <p:cNvSpPr/>
          <p:nvPr/>
        </p:nvSpPr>
        <p:spPr>
          <a:xfrm>
            <a:off x="7470184" y="5677252"/>
            <a:ext cx="466794" cy="430887"/>
          </a:xfrm>
          <a:prstGeom prst="rect">
            <a:avLst/>
          </a:prstGeom>
        </p:spPr>
        <p:txBody>
          <a:bodyPr wrap="none">
            <a:spAutoFit/>
          </a:bodyPr>
          <a:lstStyle/>
          <a:p>
            <a:r>
              <a:rPr lang="en-US" sz="2200" dirty="0">
                <a:solidFill>
                  <a:schemeClr val="accent3"/>
                </a:solidFill>
              </a:rPr>
              <a:t>✔</a:t>
            </a:r>
          </a:p>
        </p:txBody>
      </p:sp>
      <p:sp>
        <p:nvSpPr>
          <p:cNvPr id="316" name="Rectangle 315"/>
          <p:cNvSpPr/>
          <p:nvPr/>
        </p:nvSpPr>
        <p:spPr>
          <a:xfrm>
            <a:off x="5803061" y="5622675"/>
            <a:ext cx="492443" cy="461665"/>
          </a:xfrm>
          <a:prstGeom prst="rect">
            <a:avLst/>
          </a:prstGeom>
        </p:spPr>
        <p:txBody>
          <a:bodyPr wrap="none">
            <a:spAutoFit/>
          </a:bodyPr>
          <a:lstStyle/>
          <a:p>
            <a:r>
              <a:rPr lang="en-US" sz="2400" dirty="0">
                <a:solidFill>
                  <a:srgbClr val="9BBB59"/>
                </a:solidFill>
              </a:rPr>
              <a:t>✗</a:t>
            </a:r>
          </a:p>
        </p:txBody>
      </p:sp>
      <p:sp>
        <p:nvSpPr>
          <p:cNvPr id="317" name="Rectangle 316"/>
          <p:cNvSpPr/>
          <p:nvPr/>
        </p:nvSpPr>
        <p:spPr>
          <a:xfrm>
            <a:off x="4178581" y="5622679"/>
            <a:ext cx="492443" cy="461665"/>
          </a:xfrm>
          <a:prstGeom prst="rect">
            <a:avLst/>
          </a:prstGeom>
        </p:spPr>
        <p:txBody>
          <a:bodyPr wrap="none">
            <a:spAutoFit/>
          </a:bodyPr>
          <a:lstStyle/>
          <a:p>
            <a:r>
              <a:rPr lang="en-US" sz="2400" dirty="0">
                <a:solidFill>
                  <a:srgbClr val="9BBB59"/>
                </a:solidFill>
              </a:rPr>
              <a:t>✗</a:t>
            </a:r>
          </a:p>
        </p:txBody>
      </p:sp>
      <p:sp>
        <p:nvSpPr>
          <p:cNvPr id="318" name="Rectangle 317"/>
          <p:cNvSpPr/>
          <p:nvPr/>
        </p:nvSpPr>
        <p:spPr>
          <a:xfrm>
            <a:off x="2533140" y="5639613"/>
            <a:ext cx="492443" cy="461665"/>
          </a:xfrm>
          <a:prstGeom prst="rect">
            <a:avLst/>
          </a:prstGeom>
        </p:spPr>
        <p:txBody>
          <a:bodyPr wrap="none">
            <a:spAutoFit/>
          </a:bodyPr>
          <a:lstStyle/>
          <a:p>
            <a:r>
              <a:rPr lang="en-US" sz="2400" dirty="0">
                <a:solidFill>
                  <a:srgbClr val="9BBB59"/>
                </a:solidFill>
              </a:rPr>
              <a:t>✗</a:t>
            </a:r>
          </a:p>
        </p:txBody>
      </p:sp>
      <p:sp>
        <p:nvSpPr>
          <p:cNvPr id="319" name="Slide Number Placeholder 4"/>
          <p:cNvSpPr>
            <a:spLocks noGrp="1"/>
          </p:cNvSpPr>
          <p:nvPr>
            <p:ph type="sldNum" sz="quarter" idx="12"/>
          </p:nvPr>
        </p:nvSpPr>
        <p:spPr>
          <a:xfrm>
            <a:off x="6553200" y="6356350"/>
            <a:ext cx="2133600" cy="365125"/>
          </a:xfrm>
        </p:spPr>
        <p:txBody>
          <a:bodyPr/>
          <a:lstStyle/>
          <a:p>
            <a:fld id="{450BF9C6-4A81-7A41-AEB1-A7236934E10A}" type="slidenum">
              <a:rPr lang="en-US" smtClean="0"/>
              <a:t>14</a:t>
            </a:fld>
            <a:endParaRPr lang="en-US"/>
          </a:p>
        </p:txBody>
      </p:sp>
    </p:spTree>
    <p:extLst>
      <p:ext uri="{BB962C8B-B14F-4D97-AF65-F5344CB8AC3E}">
        <p14:creationId xmlns:p14="http://schemas.microsoft.com/office/powerpoint/2010/main" val="35112678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Subchallenge</a:t>
            </a:r>
            <a:r>
              <a:rPr lang="en-US" dirty="0" smtClean="0"/>
              <a:t> 1A: </a:t>
            </a:r>
            <a:br>
              <a:rPr lang="en-US" dirty="0" smtClean="0"/>
            </a:br>
            <a:r>
              <a:rPr lang="en-US" dirty="0" smtClean="0"/>
              <a:t>“Black-box” with all available data</a:t>
            </a:r>
            <a:endParaRPr lang="en-US" dirty="0"/>
          </a:p>
        </p:txBody>
      </p:sp>
      <p:pic>
        <p:nvPicPr>
          <p:cNvPr id="4" name="Picture 3" descr="challenge_1.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9300"/>
            <a:ext cx="9144000" cy="4061841"/>
          </a:xfrm>
          <a:prstGeom prst="rect">
            <a:avLst/>
          </a:prstGeom>
        </p:spPr>
      </p:pic>
      <p:sp>
        <p:nvSpPr>
          <p:cNvPr id="5" name="Slide Number Placeholder 4"/>
          <p:cNvSpPr>
            <a:spLocks noGrp="1"/>
          </p:cNvSpPr>
          <p:nvPr>
            <p:ph type="sldNum" sz="quarter" idx="12"/>
          </p:nvPr>
        </p:nvSpPr>
        <p:spPr/>
        <p:txBody>
          <a:bodyPr/>
          <a:lstStyle/>
          <a:p>
            <a:fld id="{450BF9C6-4A81-7A41-AEB1-A7236934E10A}" type="slidenum">
              <a:rPr lang="en-US" smtClean="0"/>
              <a:t>15</a:t>
            </a:fld>
            <a:endParaRPr lang="en-US"/>
          </a:p>
        </p:txBody>
      </p:sp>
    </p:spTree>
    <p:extLst>
      <p:ext uri="{BB962C8B-B14F-4D97-AF65-F5344CB8AC3E}">
        <p14:creationId xmlns:p14="http://schemas.microsoft.com/office/powerpoint/2010/main" val="24632619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Subchallenge</a:t>
            </a:r>
            <a:r>
              <a:rPr lang="en-US" dirty="0" smtClean="0"/>
              <a:t> 1B:</a:t>
            </a:r>
            <a:br>
              <a:rPr lang="en-US" dirty="0" smtClean="0"/>
            </a:br>
            <a:r>
              <a:rPr lang="en-US" dirty="0" smtClean="0"/>
              <a:t>Restricted to Mutations and CNVs</a:t>
            </a:r>
            <a:endParaRPr lang="en-US" dirty="0"/>
          </a:p>
        </p:txBody>
      </p:sp>
      <p:pic>
        <p:nvPicPr>
          <p:cNvPr id="5" name="Picture 4" descr="challenge_1.0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0476"/>
            <a:ext cx="9144000" cy="4070492"/>
          </a:xfrm>
          <a:prstGeom prst="rect">
            <a:avLst/>
          </a:prstGeom>
        </p:spPr>
      </p:pic>
      <p:sp>
        <p:nvSpPr>
          <p:cNvPr id="6" name="Slide Number Placeholder 5"/>
          <p:cNvSpPr>
            <a:spLocks noGrp="1"/>
          </p:cNvSpPr>
          <p:nvPr>
            <p:ph type="sldNum" sz="quarter" idx="12"/>
          </p:nvPr>
        </p:nvSpPr>
        <p:spPr/>
        <p:txBody>
          <a:bodyPr/>
          <a:lstStyle/>
          <a:p>
            <a:fld id="{450BF9C6-4A81-7A41-AEB1-A7236934E10A}" type="slidenum">
              <a:rPr lang="en-US" smtClean="0"/>
              <a:t>16</a:t>
            </a:fld>
            <a:endParaRPr lang="en-US"/>
          </a:p>
        </p:txBody>
      </p:sp>
      <p:sp>
        <p:nvSpPr>
          <p:cNvPr id="7" name="TextBox 6"/>
          <p:cNvSpPr txBox="1"/>
          <p:nvPr/>
        </p:nvSpPr>
        <p:spPr>
          <a:xfrm>
            <a:off x="1696940" y="5492857"/>
            <a:ext cx="5800298" cy="892552"/>
          </a:xfrm>
          <a:prstGeom prst="rect">
            <a:avLst/>
          </a:prstGeom>
          <a:noFill/>
        </p:spPr>
        <p:txBody>
          <a:bodyPr wrap="none" rtlCol="0">
            <a:spAutoFit/>
          </a:bodyPr>
          <a:lstStyle/>
          <a:p>
            <a:r>
              <a:rPr lang="en-US" sz="2600" dirty="0" smtClean="0"/>
              <a:t>Why restricting experimental readouts? </a:t>
            </a:r>
          </a:p>
          <a:p>
            <a:r>
              <a:rPr lang="en-US" sz="2600" dirty="0" smtClean="0"/>
              <a:t>=&gt; More clinically applicable and relevant</a:t>
            </a:r>
            <a:endParaRPr lang="en-US" sz="2600" dirty="0"/>
          </a:p>
        </p:txBody>
      </p:sp>
    </p:spTree>
    <p:extLst>
      <p:ext uri="{BB962C8B-B14F-4D97-AF65-F5344CB8AC3E}">
        <p14:creationId xmlns:p14="http://schemas.microsoft.com/office/powerpoint/2010/main" val="14377793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llenge_2.0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32" y="254528"/>
            <a:ext cx="8710083" cy="6532563"/>
          </a:xfrm>
          <a:prstGeom prst="rect">
            <a:avLst/>
          </a:prstGeom>
        </p:spPr>
      </p:pic>
      <p:sp>
        <p:nvSpPr>
          <p:cNvPr id="7" name="Slide Number Placeholder 3"/>
          <p:cNvSpPr>
            <a:spLocks noGrp="1"/>
          </p:cNvSpPr>
          <p:nvPr>
            <p:ph type="sldNum" sz="quarter" idx="12"/>
          </p:nvPr>
        </p:nvSpPr>
        <p:spPr>
          <a:xfrm>
            <a:off x="6553200" y="6356350"/>
            <a:ext cx="2133600" cy="365125"/>
          </a:xfrm>
        </p:spPr>
        <p:txBody>
          <a:bodyPr/>
          <a:lstStyle/>
          <a:p>
            <a:fld id="{450BF9C6-4A81-7A41-AEB1-A7236934E10A}" type="slidenum">
              <a:rPr lang="en-US" smtClean="0"/>
              <a:t>17</a:t>
            </a:fld>
            <a:endParaRPr lang="en-US"/>
          </a:p>
        </p:txBody>
      </p:sp>
      <p:sp>
        <p:nvSpPr>
          <p:cNvPr id="8" name="Title 1"/>
          <p:cNvSpPr>
            <a:spLocks noGrp="1"/>
          </p:cNvSpPr>
          <p:nvPr>
            <p:ph type="title"/>
          </p:nvPr>
        </p:nvSpPr>
        <p:spPr>
          <a:xfrm>
            <a:off x="5016497" y="0"/>
            <a:ext cx="3479799" cy="719138"/>
          </a:xfrm>
        </p:spPr>
        <p:txBody>
          <a:bodyPr>
            <a:normAutofit/>
          </a:bodyPr>
          <a:lstStyle/>
          <a:p>
            <a:r>
              <a:rPr lang="en-US" sz="4000" dirty="0" err="1" smtClean="0"/>
              <a:t>Subchallenge</a:t>
            </a:r>
            <a:r>
              <a:rPr lang="en-US" sz="4000" dirty="0" smtClean="0"/>
              <a:t> 2</a:t>
            </a:r>
            <a:endParaRPr lang="en-US" sz="4000" dirty="0"/>
          </a:p>
        </p:txBody>
      </p:sp>
    </p:spTree>
    <p:extLst>
      <p:ext uri="{BB962C8B-B14F-4D97-AF65-F5344CB8AC3E}">
        <p14:creationId xmlns:p14="http://schemas.microsoft.com/office/powerpoint/2010/main" val="39719014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598"/>
            <a:ext cx="8229600" cy="1143000"/>
          </a:xfrm>
        </p:spPr>
        <p:txBody>
          <a:bodyPr>
            <a:normAutofit fontScale="90000"/>
          </a:bodyPr>
          <a:lstStyle/>
          <a:p>
            <a:r>
              <a:rPr lang="en-US" dirty="0" smtClean="0"/>
              <a:t>Scoring will be finalized </a:t>
            </a:r>
            <a:br>
              <a:rPr lang="en-US" dirty="0" smtClean="0"/>
            </a:br>
            <a:r>
              <a:rPr lang="en-US" dirty="0" smtClean="0"/>
              <a:t>on 18</a:t>
            </a:r>
            <a:r>
              <a:rPr lang="en-US" baseline="30000" dirty="0" smtClean="0"/>
              <a:t>th</a:t>
            </a:r>
            <a:r>
              <a:rPr lang="en-US" dirty="0" smtClean="0"/>
              <a:t> September</a:t>
            </a:r>
            <a:endParaRPr lang="en-US" dirty="0"/>
          </a:p>
        </p:txBody>
      </p:sp>
      <p:sp>
        <p:nvSpPr>
          <p:cNvPr id="4" name="Slide Number Placeholder 3"/>
          <p:cNvSpPr>
            <a:spLocks noGrp="1"/>
          </p:cNvSpPr>
          <p:nvPr>
            <p:ph type="sldNum" sz="quarter" idx="12"/>
          </p:nvPr>
        </p:nvSpPr>
        <p:spPr/>
        <p:txBody>
          <a:bodyPr/>
          <a:lstStyle/>
          <a:p>
            <a:fld id="{450BF9C6-4A81-7A41-AEB1-A7236934E10A}" type="slidenum">
              <a:rPr lang="en-US" smtClean="0"/>
              <a:t>18</a:t>
            </a:fld>
            <a:endParaRPr lang="en-US" dirty="0"/>
          </a:p>
        </p:txBody>
      </p:sp>
      <p:pic>
        <p:nvPicPr>
          <p:cNvPr id="6" name="Picture 5" descr="Rplot2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69" y="1964271"/>
            <a:ext cx="3589867" cy="3188017"/>
          </a:xfrm>
          <a:prstGeom prst="rect">
            <a:avLst/>
          </a:prstGeom>
        </p:spPr>
      </p:pic>
      <p:sp>
        <p:nvSpPr>
          <p:cNvPr id="7" name="TextBox 6"/>
          <p:cNvSpPr txBox="1"/>
          <p:nvPr/>
        </p:nvSpPr>
        <p:spPr>
          <a:xfrm rot="16200000">
            <a:off x="-9621" y="3420537"/>
            <a:ext cx="1133644" cy="369332"/>
          </a:xfrm>
          <a:prstGeom prst="rect">
            <a:avLst/>
          </a:prstGeom>
          <a:noFill/>
        </p:spPr>
        <p:txBody>
          <a:bodyPr wrap="none" rtlCol="0">
            <a:spAutoFit/>
          </a:bodyPr>
          <a:lstStyle/>
          <a:p>
            <a:r>
              <a:rPr lang="en-US" dirty="0" smtClean="0"/>
              <a:t>frequency</a:t>
            </a:r>
            <a:endParaRPr lang="en-US" dirty="0"/>
          </a:p>
        </p:txBody>
      </p:sp>
      <p:sp>
        <p:nvSpPr>
          <p:cNvPr id="8" name="TextBox 7"/>
          <p:cNvSpPr txBox="1"/>
          <p:nvPr/>
        </p:nvSpPr>
        <p:spPr>
          <a:xfrm>
            <a:off x="1479625" y="4732157"/>
            <a:ext cx="1466304" cy="369332"/>
          </a:xfrm>
          <a:prstGeom prst="rect">
            <a:avLst/>
          </a:prstGeom>
          <a:noFill/>
        </p:spPr>
        <p:txBody>
          <a:bodyPr wrap="none" rtlCol="0">
            <a:spAutoFit/>
          </a:bodyPr>
          <a:lstStyle/>
          <a:p>
            <a:r>
              <a:rPr lang="en-US" dirty="0"/>
              <a:t>s</a:t>
            </a:r>
            <a:r>
              <a:rPr lang="en-US" dirty="0" smtClean="0"/>
              <a:t>ynergy score</a:t>
            </a:r>
            <a:endParaRPr lang="en-US" dirty="0"/>
          </a:p>
        </p:txBody>
      </p:sp>
      <p:sp>
        <p:nvSpPr>
          <p:cNvPr id="9" name="Oval 8"/>
          <p:cNvSpPr/>
          <p:nvPr/>
        </p:nvSpPr>
        <p:spPr>
          <a:xfrm>
            <a:off x="2624669" y="4274515"/>
            <a:ext cx="1524000" cy="24669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0" name="Oval 9"/>
          <p:cNvSpPr/>
          <p:nvPr/>
        </p:nvSpPr>
        <p:spPr>
          <a:xfrm flipH="1">
            <a:off x="1017166" y="4274515"/>
            <a:ext cx="337499" cy="246692"/>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3" name="TextBox 12"/>
          <p:cNvSpPr txBox="1"/>
          <p:nvPr/>
        </p:nvSpPr>
        <p:spPr>
          <a:xfrm>
            <a:off x="3408826" y="3200407"/>
            <a:ext cx="928459" cy="369332"/>
          </a:xfrm>
          <a:prstGeom prst="rect">
            <a:avLst/>
          </a:prstGeom>
          <a:noFill/>
        </p:spPr>
        <p:txBody>
          <a:bodyPr wrap="none" rtlCol="0">
            <a:spAutoFit/>
          </a:bodyPr>
          <a:lstStyle/>
          <a:p>
            <a:r>
              <a:rPr lang="en-US" b="1" dirty="0" smtClean="0">
                <a:solidFill>
                  <a:srgbClr val="FF0000"/>
                </a:solidFill>
              </a:rPr>
              <a:t>synergy</a:t>
            </a:r>
            <a:endParaRPr lang="en-US" b="1" dirty="0">
              <a:solidFill>
                <a:srgbClr val="FF0000"/>
              </a:solidFill>
            </a:endParaRPr>
          </a:p>
        </p:txBody>
      </p:sp>
      <p:cxnSp>
        <p:nvCxnSpPr>
          <p:cNvPr id="15" name="Straight Arrow Connector 14"/>
          <p:cNvCxnSpPr>
            <a:stCxn id="13" idx="2"/>
          </p:cNvCxnSpPr>
          <p:nvPr/>
        </p:nvCxnSpPr>
        <p:spPr>
          <a:xfrm flipH="1">
            <a:off x="3555507" y="3569739"/>
            <a:ext cx="317549" cy="61765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741867" y="4547433"/>
            <a:ext cx="335259" cy="3923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31734" y="4849091"/>
            <a:ext cx="1310425" cy="369332"/>
          </a:xfrm>
          <a:prstGeom prst="rect">
            <a:avLst/>
          </a:prstGeom>
          <a:noFill/>
        </p:spPr>
        <p:txBody>
          <a:bodyPr wrap="none" rtlCol="0">
            <a:spAutoFit/>
          </a:bodyPr>
          <a:lstStyle/>
          <a:p>
            <a:r>
              <a:rPr lang="en-US" b="1" dirty="0" smtClean="0">
                <a:solidFill>
                  <a:srgbClr val="FF0000"/>
                </a:solidFill>
              </a:rPr>
              <a:t>antagonism</a:t>
            </a:r>
            <a:endParaRPr lang="en-US" b="1" dirty="0">
              <a:solidFill>
                <a:srgbClr val="FF0000"/>
              </a:solidFill>
            </a:endParaRPr>
          </a:p>
        </p:txBody>
      </p:sp>
      <p:sp>
        <p:nvSpPr>
          <p:cNvPr id="20" name="TextBox 19"/>
          <p:cNvSpPr txBox="1"/>
          <p:nvPr/>
        </p:nvSpPr>
        <p:spPr>
          <a:xfrm>
            <a:off x="665427" y="1739811"/>
            <a:ext cx="3207629" cy="492443"/>
          </a:xfrm>
          <a:prstGeom prst="rect">
            <a:avLst/>
          </a:prstGeom>
          <a:noFill/>
        </p:spPr>
        <p:txBody>
          <a:bodyPr wrap="none" rtlCol="0">
            <a:spAutoFit/>
          </a:bodyPr>
          <a:lstStyle/>
          <a:p>
            <a:r>
              <a:rPr lang="en-US" sz="2600" b="1" dirty="0" err="1" smtClean="0"/>
              <a:t>Subchallenge</a:t>
            </a:r>
            <a:r>
              <a:rPr lang="en-US" sz="2600" b="1" dirty="0" smtClean="0"/>
              <a:t> 1A &amp; 1B</a:t>
            </a:r>
            <a:endParaRPr lang="en-US" sz="2600" b="1" dirty="0"/>
          </a:p>
        </p:txBody>
      </p:sp>
      <p:sp>
        <p:nvSpPr>
          <p:cNvPr id="22" name="TextBox 21"/>
          <p:cNvSpPr txBox="1"/>
          <p:nvPr/>
        </p:nvSpPr>
        <p:spPr>
          <a:xfrm>
            <a:off x="186283" y="5210458"/>
            <a:ext cx="4129105" cy="1200329"/>
          </a:xfrm>
          <a:prstGeom prst="rect">
            <a:avLst/>
          </a:prstGeom>
          <a:noFill/>
        </p:spPr>
        <p:txBody>
          <a:bodyPr wrap="none" rtlCol="0">
            <a:spAutoFit/>
          </a:bodyPr>
          <a:lstStyle/>
          <a:p>
            <a:pPr algn="ctr"/>
            <a:r>
              <a:rPr lang="en-US" b="1" u="sng" dirty="0" smtClean="0"/>
              <a:t>Note: </a:t>
            </a:r>
          </a:p>
          <a:p>
            <a:pPr algn="ctr"/>
            <a:r>
              <a:rPr lang="en-US" dirty="0" smtClean="0"/>
              <a:t>e.g. Pearson correlation </a:t>
            </a:r>
          </a:p>
          <a:p>
            <a:pPr algn="ctr"/>
            <a:r>
              <a:rPr lang="en-US" dirty="0" smtClean="0"/>
              <a:t>for capturing outliers,</a:t>
            </a:r>
          </a:p>
          <a:p>
            <a:pPr algn="ctr"/>
            <a:r>
              <a:rPr lang="en-US" dirty="0"/>
              <a:t>b</a:t>
            </a:r>
            <a:r>
              <a:rPr lang="en-US" dirty="0" smtClean="0"/>
              <a:t>ut no ranked metric (e.g. not Spearman)</a:t>
            </a:r>
          </a:p>
        </p:txBody>
      </p:sp>
      <p:pic>
        <p:nvPicPr>
          <p:cNvPr id="24" name="Picture 23" descr="Rplot19.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699" y="2232254"/>
            <a:ext cx="3154637" cy="2801506"/>
          </a:xfrm>
          <a:prstGeom prst="rect">
            <a:avLst/>
          </a:prstGeom>
        </p:spPr>
      </p:pic>
      <p:sp>
        <p:nvSpPr>
          <p:cNvPr id="25" name="TextBox 24"/>
          <p:cNvSpPr txBox="1"/>
          <p:nvPr/>
        </p:nvSpPr>
        <p:spPr>
          <a:xfrm>
            <a:off x="5830084" y="1718049"/>
            <a:ext cx="2264011" cy="492443"/>
          </a:xfrm>
          <a:prstGeom prst="rect">
            <a:avLst/>
          </a:prstGeom>
          <a:noFill/>
        </p:spPr>
        <p:txBody>
          <a:bodyPr wrap="none" rtlCol="0">
            <a:spAutoFit/>
          </a:bodyPr>
          <a:lstStyle/>
          <a:p>
            <a:r>
              <a:rPr lang="en-US" sz="2600" b="1" dirty="0" err="1" smtClean="0"/>
              <a:t>Subchallenge</a:t>
            </a:r>
            <a:r>
              <a:rPr lang="en-US" sz="2600" b="1" dirty="0" smtClean="0"/>
              <a:t> 2</a:t>
            </a:r>
            <a:endParaRPr lang="en-US" sz="2600" b="1" dirty="0"/>
          </a:p>
        </p:txBody>
      </p:sp>
      <p:sp>
        <p:nvSpPr>
          <p:cNvPr id="26" name="TextBox 25"/>
          <p:cNvSpPr txBox="1"/>
          <p:nvPr/>
        </p:nvSpPr>
        <p:spPr>
          <a:xfrm rot="18000000">
            <a:off x="5586381" y="4644474"/>
            <a:ext cx="1344126" cy="646331"/>
          </a:xfrm>
          <a:prstGeom prst="rect">
            <a:avLst/>
          </a:prstGeom>
          <a:noFill/>
        </p:spPr>
        <p:txBody>
          <a:bodyPr wrap="none" rtlCol="0">
            <a:spAutoFit/>
          </a:bodyPr>
          <a:lstStyle/>
          <a:p>
            <a:pPr algn="ctr"/>
            <a:r>
              <a:rPr lang="en-US" dirty="0"/>
              <a:t>p</a:t>
            </a:r>
            <a:r>
              <a:rPr lang="en-US" dirty="0" smtClean="0"/>
              <a:t>redict</a:t>
            </a:r>
          </a:p>
          <a:p>
            <a:pPr algn="ctr"/>
            <a:r>
              <a:rPr lang="en-US" dirty="0"/>
              <a:t>n</a:t>
            </a:r>
            <a:r>
              <a:rPr lang="en-US" dirty="0" smtClean="0"/>
              <a:t>on-synergy</a:t>
            </a:r>
            <a:endParaRPr lang="en-US" dirty="0"/>
          </a:p>
        </p:txBody>
      </p:sp>
      <p:sp>
        <p:nvSpPr>
          <p:cNvPr id="27" name="TextBox 26"/>
          <p:cNvSpPr txBox="1"/>
          <p:nvPr/>
        </p:nvSpPr>
        <p:spPr>
          <a:xfrm rot="18000000">
            <a:off x="7086459" y="4708994"/>
            <a:ext cx="909173" cy="646331"/>
          </a:xfrm>
          <a:prstGeom prst="rect">
            <a:avLst/>
          </a:prstGeom>
          <a:noFill/>
        </p:spPr>
        <p:txBody>
          <a:bodyPr wrap="none" rtlCol="0">
            <a:spAutoFit/>
          </a:bodyPr>
          <a:lstStyle/>
          <a:p>
            <a:pPr algn="ctr"/>
            <a:r>
              <a:rPr lang="en-US" dirty="0"/>
              <a:t>p</a:t>
            </a:r>
            <a:r>
              <a:rPr lang="en-US" dirty="0" smtClean="0"/>
              <a:t>redict</a:t>
            </a:r>
          </a:p>
          <a:p>
            <a:pPr algn="ctr"/>
            <a:r>
              <a:rPr lang="en-US" dirty="0" smtClean="0"/>
              <a:t>synergy</a:t>
            </a:r>
            <a:endParaRPr lang="en-US" dirty="0"/>
          </a:p>
        </p:txBody>
      </p:sp>
      <p:sp>
        <p:nvSpPr>
          <p:cNvPr id="29" name="Rectangle 28"/>
          <p:cNvSpPr/>
          <p:nvPr/>
        </p:nvSpPr>
        <p:spPr>
          <a:xfrm rot="16200000">
            <a:off x="4676202" y="3278200"/>
            <a:ext cx="1466304" cy="369332"/>
          </a:xfrm>
          <a:prstGeom prst="rect">
            <a:avLst/>
          </a:prstGeom>
        </p:spPr>
        <p:txBody>
          <a:bodyPr wrap="none">
            <a:spAutoFit/>
          </a:bodyPr>
          <a:lstStyle/>
          <a:p>
            <a:r>
              <a:rPr lang="en-US" dirty="0"/>
              <a:t>s</a:t>
            </a:r>
            <a:r>
              <a:rPr lang="en-US" dirty="0" smtClean="0"/>
              <a:t>ynergy score</a:t>
            </a:r>
            <a:endParaRPr lang="en-US" dirty="0"/>
          </a:p>
        </p:txBody>
      </p:sp>
      <p:cxnSp>
        <p:nvCxnSpPr>
          <p:cNvPr id="42" name="Straight Arrow Connector 41"/>
          <p:cNvCxnSpPr/>
          <p:nvPr/>
        </p:nvCxnSpPr>
        <p:spPr>
          <a:xfrm>
            <a:off x="7084681" y="3166541"/>
            <a:ext cx="0" cy="829729"/>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7099564" y="3478915"/>
            <a:ext cx="732329" cy="646331"/>
          </a:xfrm>
          <a:prstGeom prst="rect">
            <a:avLst/>
          </a:prstGeom>
          <a:noFill/>
        </p:spPr>
        <p:txBody>
          <a:bodyPr wrap="none" rtlCol="0">
            <a:spAutoFit/>
          </a:bodyPr>
          <a:lstStyle/>
          <a:p>
            <a:pPr algn="ctr"/>
            <a:r>
              <a:rPr lang="en-US" b="1" dirty="0">
                <a:solidFill>
                  <a:srgbClr val="FF0000"/>
                </a:solidFill>
              </a:rPr>
              <a:t>p</a:t>
            </a:r>
            <a:r>
              <a:rPr lang="en-US" b="1" dirty="0" smtClean="0">
                <a:solidFill>
                  <a:srgbClr val="FF0000"/>
                </a:solidFill>
              </a:rPr>
              <a:t>os. </a:t>
            </a:r>
          </a:p>
          <a:p>
            <a:pPr algn="ctr"/>
            <a:r>
              <a:rPr lang="en-US" b="1" dirty="0" smtClean="0">
                <a:solidFill>
                  <a:srgbClr val="FF0000"/>
                </a:solidFill>
              </a:rPr>
              <a:t>effect</a:t>
            </a:r>
            <a:endParaRPr lang="en-US" b="1" dirty="0">
              <a:solidFill>
                <a:srgbClr val="FF0000"/>
              </a:solidFill>
            </a:endParaRPr>
          </a:p>
        </p:txBody>
      </p:sp>
      <p:cxnSp>
        <p:nvCxnSpPr>
          <p:cNvPr id="45" name="Straight Connector 44"/>
          <p:cNvCxnSpPr/>
          <p:nvPr/>
        </p:nvCxnSpPr>
        <p:spPr>
          <a:xfrm>
            <a:off x="4782609" y="2232254"/>
            <a:ext cx="0" cy="4282565"/>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72180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9149" y="288573"/>
            <a:ext cx="8229600" cy="577146"/>
          </a:xfrm>
        </p:spPr>
        <p:txBody>
          <a:bodyPr>
            <a:normAutofit fontScale="90000"/>
          </a:bodyPr>
          <a:lstStyle/>
          <a:p>
            <a:r>
              <a:rPr lang="en-US" dirty="0" smtClean="0"/>
              <a:t>Synergy data splitting for challenges</a:t>
            </a:r>
            <a:endParaRPr lang="en-US" dirty="0"/>
          </a:p>
        </p:txBody>
      </p:sp>
      <p:sp>
        <p:nvSpPr>
          <p:cNvPr id="4" name="Slide Number Placeholder 3"/>
          <p:cNvSpPr>
            <a:spLocks noGrp="1"/>
          </p:cNvSpPr>
          <p:nvPr>
            <p:ph type="sldNum" sz="quarter" idx="12"/>
          </p:nvPr>
        </p:nvSpPr>
        <p:spPr/>
        <p:txBody>
          <a:bodyPr/>
          <a:lstStyle/>
          <a:p>
            <a:fld id="{450BF9C6-4A81-7A41-AEB1-A7236934E10A}" type="slidenum">
              <a:rPr lang="en-US" smtClean="0"/>
              <a:t>19</a:t>
            </a:fld>
            <a:endParaRPr lang="en-US"/>
          </a:p>
        </p:txBody>
      </p:sp>
      <p:grpSp>
        <p:nvGrpSpPr>
          <p:cNvPr id="42" name="Group 41"/>
          <p:cNvGrpSpPr/>
          <p:nvPr/>
        </p:nvGrpSpPr>
        <p:grpSpPr>
          <a:xfrm>
            <a:off x="7002753" y="1719861"/>
            <a:ext cx="1687894" cy="1454938"/>
            <a:chOff x="7027534" y="1458597"/>
            <a:chExt cx="1687894" cy="1454938"/>
          </a:xfrm>
        </p:grpSpPr>
        <p:sp>
          <p:nvSpPr>
            <p:cNvPr id="27" name="Rectangle 26"/>
            <p:cNvSpPr/>
            <p:nvPr/>
          </p:nvSpPr>
          <p:spPr>
            <a:xfrm>
              <a:off x="7117023" y="2598156"/>
              <a:ext cx="205334" cy="235761"/>
            </a:xfrm>
            <a:prstGeom prst="rect">
              <a:avLst/>
            </a:prstGeom>
            <a:solidFill>
              <a:srgbClr val="324C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117023" y="1849789"/>
              <a:ext cx="205334" cy="235761"/>
            </a:xfrm>
            <a:prstGeom prst="rect">
              <a:avLst/>
            </a:prstGeom>
            <a:solidFill>
              <a:srgbClr val="6A9ED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117023" y="2237950"/>
              <a:ext cx="205334" cy="235761"/>
            </a:xfrm>
            <a:prstGeom prst="rect">
              <a:avLst/>
            </a:prstGeom>
            <a:solidFill>
              <a:srgbClr val="BEBEC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027534" y="1458597"/>
              <a:ext cx="1687894" cy="369332"/>
            </a:xfrm>
            <a:prstGeom prst="rect">
              <a:avLst/>
            </a:prstGeom>
            <a:noFill/>
          </p:spPr>
          <p:txBody>
            <a:bodyPr wrap="none" rtlCol="0">
              <a:spAutoFit/>
            </a:bodyPr>
            <a:lstStyle/>
            <a:p>
              <a:r>
                <a:rPr lang="en-US" b="1" u="sng" dirty="0" err="1" smtClean="0"/>
                <a:t>Subchallenge</a:t>
              </a:r>
              <a:r>
                <a:rPr lang="en-US" b="1" u="sng" dirty="0" smtClean="0"/>
                <a:t> 1:</a:t>
              </a:r>
              <a:endParaRPr lang="en-US" b="1" u="sng" dirty="0"/>
            </a:p>
          </p:txBody>
        </p:sp>
        <p:sp>
          <p:nvSpPr>
            <p:cNvPr id="34" name="TextBox 33"/>
            <p:cNvSpPr txBox="1"/>
            <p:nvPr/>
          </p:nvSpPr>
          <p:spPr>
            <a:xfrm>
              <a:off x="7276727" y="1803268"/>
              <a:ext cx="1374795" cy="369332"/>
            </a:xfrm>
            <a:prstGeom prst="rect">
              <a:avLst/>
            </a:prstGeom>
            <a:noFill/>
          </p:spPr>
          <p:txBody>
            <a:bodyPr wrap="none" rtlCol="0">
              <a:spAutoFit/>
            </a:bodyPr>
            <a:lstStyle/>
            <a:p>
              <a:r>
                <a:rPr lang="en-US" i="1" dirty="0" smtClean="0"/>
                <a:t>Final </a:t>
              </a:r>
              <a:r>
                <a:rPr lang="en-US" i="1" dirty="0" err="1" smtClean="0"/>
                <a:t>testset</a:t>
              </a:r>
              <a:endParaRPr lang="en-US" i="1" dirty="0"/>
            </a:p>
          </p:txBody>
        </p:sp>
        <p:sp>
          <p:nvSpPr>
            <p:cNvPr id="35" name="TextBox 34"/>
            <p:cNvSpPr txBox="1"/>
            <p:nvPr/>
          </p:nvSpPr>
          <p:spPr>
            <a:xfrm>
              <a:off x="7284746" y="2184322"/>
              <a:ext cx="1428784" cy="369332"/>
            </a:xfrm>
            <a:prstGeom prst="rect">
              <a:avLst/>
            </a:prstGeom>
            <a:noFill/>
          </p:spPr>
          <p:txBody>
            <a:bodyPr wrap="none" rtlCol="0">
              <a:spAutoFit/>
            </a:bodyPr>
            <a:lstStyle/>
            <a:p>
              <a:r>
                <a:rPr lang="en-US" i="1" dirty="0" smtClean="0"/>
                <a:t>Leaderboard</a:t>
              </a:r>
              <a:endParaRPr lang="en-US" i="1" dirty="0"/>
            </a:p>
          </p:txBody>
        </p:sp>
        <p:sp>
          <p:nvSpPr>
            <p:cNvPr id="36" name="TextBox 35"/>
            <p:cNvSpPr txBox="1"/>
            <p:nvPr/>
          </p:nvSpPr>
          <p:spPr>
            <a:xfrm>
              <a:off x="7293713" y="2544203"/>
              <a:ext cx="1000482" cy="369332"/>
            </a:xfrm>
            <a:prstGeom prst="rect">
              <a:avLst/>
            </a:prstGeom>
            <a:noFill/>
          </p:spPr>
          <p:txBody>
            <a:bodyPr wrap="none" rtlCol="0">
              <a:spAutoFit/>
            </a:bodyPr>
            <a:lstStyle/>
            <a:p>
              <a:r>
                <a:rPr lang="en-US" i="1" dirty="0" err="1" smtClean="0"/>
                <a:t>Trainset</a:t>
              </a:r>
              <a:endParaRPr lang="en-US" i="1" dirty="0"/>
            </a:p>
          </p:txBody>
        </p:sp>
      </p:grpSp>
      <p:grpSp>
        <p:nvGrpSpPr>
          <p:cNvPr id="41" name="Group 40"/>
          <p:cNvGrpSpPr/>
          <p:nvPr/>
        </p:nvGrpSpPr>
        <p:grpSpPr>
          <a:xfrm>
            <a:off x="7028285" y="4331854"/>
            <a:ext cx="1687894" cy="1069085"/>
            <a:chOff x="7025763" y="3579791"/>
            <a:chExt cx="1687894" cy="1069085"/>
          </a:xfrm>
        </p:grpSpPr>
        <p:sp>
          <p:nvSpPr>
            <p:cNvPr id="30" name="Rectangle 29"/>
            <p:cNvSpPr/>
            <p:nvPr/>
          </p:nvSpPr>
          <p:spPr>
            <a:xfrm>
              <a:off x="7117023" y="3949123"/>
              <a:ext cx="205334" cy="235761"/>
            </a:xfrm>
            <a:prstGeom prst="rect">
              <a:avLst/>
            </a:prstGeom>
            <a:solidFill>
              <a:srgbClr val="FDAA4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117023" y="4321057"/>
              <a:ext cx="205334" cy="235761"/>
            </a:xfrm>
            <a:prstGeom prst="rect">
              <a:avLst/>
            </a:prstGeom>
            <a:solidFill>
              <a:srgbClr val="FD433E"/>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7025763" y="3579791"/>
              <a:ext cx="1687894" cy="369332"/>
            </a:xfrm>
            <a:prstGeom prst="rect">
              <a:avLst/>
            </a:prstGeom>
            <a:noFill/>
          </p:spPr>
          <p:txBody>
            <a:bodyPr wrap="none" rtlCol="0">
              <a:spAutoFit/>
            </a:bodyPr>
            <a:lstStyle/>
            <a:p>
              <a:r>
                <a:rPr lang="en-US" b="1" u="sng" dirty="0" err="1" smtClean="0"/>
                <a:t>Subchallenge</a:t>
              </a:r>
              <a:r>
                <a:rPr lang="en-US" b="1" u="sng" dirty="0" smtClean="0"/>
                <a:t> 2:</a:t>
              </a:r>
              <a:endParaRPr lang="en-US" b="1" u="sng" dirty="0"/>
            </a:p>
          </p:txBody>
        </p:sp>
        <p:sp>
          <p:nvSpPr>
            <p:cNvPr id="37" name="TextBox 36"/>
            <p:cNvSpPr txBox="1"/>
            <p:nvPr/>
          </p:nvSpPr>
          <p:spPr>
            <a:xfrm>
              <a:off x="7276727" y="3898490"/>
              <a:ext cx="1374795" cy="369332"/>
            </a:xfrm>
            <a:prstGeom prst="rect">
              <a:avLst/>
            </a:prstGeom>
            <a:noFill/>
          </p:spPr>
          <p:txBody>
            <a:bodyPr wrap="none" rtlCol="0">
              <a:spAutoFit/>
            </a:bodyPr>
            <a:lstStyle/>
            <a:p>
              <a:r>
                <a:rPr lang="en-US" i="1" dirty="0" smtClean="0"/>
                <a:t>Final </a:t>
              </a:r>
              <a:r>
                <a:rPr lang="en-US" i="1" dirty="0" err="1" smtClean="0"/>
                <a:t>testset</a:t>
              </a:r>
              <a:endParaRPr lang="en-US" i="1" dirty="0"/>
            </a:p>
          </p:txBody>
        </p:sp>
        <p:sp>
          <p:nvSpPr>
            <p:cNvPr id="38" name="TextBox 37"/>
            <p:cNvSpPr txBox="1"/>
            <p:nvPr/>
          </p:nvSpPr>
          <p:spPr>
            <a:xfrm>
              <a:off x="7284746" y="4279544"/>
              <a:ext cx="1428784" cy="369332"/>
            </a:xfrm>
            <a:prstGeom prst="rect">
              <a:avLst/>
            </a:prstGeom>
            <a:noFill/>
          </p:spPr>
          <p:txBody>
            <a:bodyPr wrap="none" rtlCol="0">
              <a:spAutoFit/>
            </a:bodyPr>
            <a:lstStyle/>
            <a:p>
              <a:r>
                <a:rPr lang="en-US" i="1" dirty="0" smtClean="0"/>
                <a:t>Leaderboard</a:t>
              </a:r>
              <a:endParaRPr lang="en-US" i="1" dirty="0"/>
            </a:p>
          </p:txBody>
        </p:sp>
      </p:grpSp>
      <p:grpSp>
        <p:nvGrpSpPr>
          <p:cNvPr id="19" name="Group 18"/>
          <p:cNvGrpSpPr/>
          <p:nvPr/>
        </p:nvGrpSpPr>
        <p:grpSpPr>
          <a:xfrm>
            <a:off x="308787" y="1237269"/>
            <a:ext cx="5936398" cy="5277651"/>
            <a:chOff x="474131" y="1080343"/>
            <a:chExt cx="5936398" cy="5277651"/>
          </a:xfrm>
        </p:grpSpPr>
        <p:cxnSp>
          <p:nvCxnSpPr>
            <p:cNvPr id="12" name="Straight Arrow Connector 11"/>
            <p:cNvCxnSpPr/>
            <p:nvPr/>
          </p:nvCxnSpPr>
          <p:spPr>
            <a:xfrm>
              <a:off x="6038115" y="1842323"/>
              <a:ext cx="17680" cy="408497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215838" y="6021288"/>
              <a:ext cx="4741514" cy="29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798019" y="5988662"/>
              <a:ext cx="1274708" cy="369332"/>
            </a:xfrm>
            <a:prstGeom prst="rect">
              <a:avLst/>
            </a:prstGeom>
            <a:noFill/>
          </p:spPr>
          <p:txBody>
            <a:bodyPr wrap="none" rtlCol="0">
              <a:spAutoFit/>
            </a:bodyPr>
            <a:lstStyle/>
            <a:p>
              <a:r>
                <a:rPr lang="en-US" dirty="0" smtClean="0"/>
                <a:t>85 cell lines</a:t>
              </a:r>
              <a:endParaRPr lang="en-US" dirty="0"/>
            </a:p>
          </p:txBody>
        </p:sp>
        <p:sp>
          <p:nvSpPr>
            <p:cNvPr id="23" name="TextBox 22"/>
            <p:cNvSpPr txBox="1"/>
            <p:nvPr/>
          </p:nvSpPr>
          <p:spPr>
            <a:xfrm rot="16200000">
              <a:off x="5054152" y="3544837"/>
              <a:ext cx="2343422" cy="369332"/>
            </a:xfrm>
            <a:prstGeom prst="rect">
              <a:avLst/>
            </a:prstGeom>
            <a:noFill/>
          </p:spPr>
          <p:txBody>
            <a:bodyPr wrap="none" rtlCol="0">
              <a:spAutoFit/>
            </a:bodyPr>
            <a:lstStyle/>
            <a:p>
              <a:r>
                <a:rPr lang="en-US" dirty="0" smtClean="0"/>
                <a:t>910 drug combinations</a:t>
              </a:r>
              <a:endParaRPr lang="en-US" dirty="0"/>
            </a:p>
          </p:txBody>
        </p:sp>
        <p:pic>
          <p:nvPicPr>
            <p:cNvPr id="6" name="Picture 5" descr="Rplot16.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131" y="1080343"/>
              <a:ext cx="5527015" cy="4908319"/>
            </a:xfrm>
            <a:prstGeom prst="rect">
              <a:avLst/>
            </a:prstGeom>
          </p:spPr>
        </p:pic>
      </p:grpSp>
      <p:sp>
        <p:nvSpPr>
          <p:cNvPr id="39" name="Rectangle 38"/>
          <p:cNvSpPr/>
          <p:nvPr/>
        </p:nvSpPr>
        <p:spPr>
          <a:xfrm>
            <a:off x="7118794" y="3597748"/>
            <a:ext cx="205334" cy="23576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7307759" y="3539352"/>
            <a:ext cx="1448621" cy="369332"/>
          </a:xfrm>
          <a:prstGeom prst="rect">
            <a:avLst/>
          </a:prstGeom>
          <a:noFill/>
        </p:spPr>
        <p:txBody>
          <a:bodyPr wrap="none" rtlCol="0">
            <a:spAutoFit/>
          </a:bodyPr>
          <a:lstStyle/>
          <a:p>
            <a:r>
              <a:rPr lang="en-US" i="1" dirty="0" smtClean="0"/>
              <a:t>NA or QA &lt; 1</a:t>
            </a:r>
            <a:endParaRPr lang="en-US" i="1" dirty="0"/>
          </a:p>
        </p:txBody>
      </p:sp>
    </p:spTree>
    <p:extLst>
      <p:ext uri="{BB962C8B-B14F-4D97-AF65-F5344CB8AC3E}">
        <p14:creationId xmlns:p14="http://schemas.microsoft.com/office/powerpoint/2010/main" val="8623017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85800"/>
          </a:xfrm>
        </p:spPr>
        <p:txBody>
          <a:bodyPr>
            <a:noAutofit/>
          </a:bodyPr>
          <a:lstStyle/>
          <a:p>
            <a:r>
              <a:rPr lang="en-US" sz="3200" dirty="0" smtClean="0"/>
              <a:t>Webinar Outline</a:t>
            </a:r>
            <a:endParaRPr lang="en-US" sz="3200" dirty="0"/>
          </a:p>
        </p:txBody>
      </p:sp>
      <p:sp>
        <p:nvSpPr>
          <p:cNvPr id="4" name="Slide Number Placeholder 3"/>
          <p:cNvSpPr>
            <a:spLocks noGrp="1"/>
          </p:cNvSpPr>
          <p:nvPr>
            <p:ph type="sldNum" sz="quarter" idx="12"/>
          </p:nvPr>
        </p:nvSpPr>
        <p:spPr/>
        <p:txBody>
          <a:bodyPr/>
          <a:lstStyle/>
          <a:p>
            <a:pPr>
              <a:defRPr/>
            </a:pPr>
            <a:fld id="{0C7E5831-98C1-4E51-9CCA-34396B9043C9}" type="slidenum">
              <a:rPr lang="en-US" smtClean="0"/>
              <a:pPr>
                <a:defRPr/>
              </a:pPr>
              <a:t>2</a:t>
            </a:fld>
            <a:endParaRPr lang="en-US" dirty="0"/>
          </a:p>
        </p:txBody>
      </p:sp>
      <p:sp>
        <p:nvSpPr>
          <p:cNvPr id="8" name="Content Placeholder 7"/>
          <p:cNvSpPr>
            <a:spLocks noGrp="1"/>
          </p:cNvSpPr>
          <p:nvPr>
            <p:ph idx="1"/>
          </p:nvPr>
        </p:nvSpPr>
        <p:spPr>
          <a:xfrm>
            <a:off x="130629" y="1023256"/>
            <a:ext cx="8826335" cy="4920344"/>
          </a:xfrm>
        </p:spPr>
        <p:txBody>
          <a:bodyPr>
            <a:normAutofit fontScale="92500"/>
          </a:bodyPr>
          <a:lstStyle/>
          <a:p>
            <a:pPr marL="0" indent="0" algn="ctr">
              <a:buNone/>
            </a:pPr>
            <a:r>
              <a:rPr lang="en-US" sz="2600" dirty="0" smtClean="0"/>
              <a:t>For details please visit the AstraZeneca-Sanger DREAM Challenge </a:t>
            </a:r>
            <a:r>
              <a:rPr lang="en-US" sz="2600" dirty="0"/>
              <a:t>Wiki: </a:t>
            </a:r>
            <a:r>
              <a:rPr lang="en-US" sz="2600" dirty="0">
                <a:hlinkClick r:id="rId2"/>
              </a:rPr>
              <a:t>https://</a:t>
            </a:r>
            <a:r>
              <a:rPr lang="en-US" sz="2600" dirty="0" err="1">
                <a:hlinkClick r:id="rId2"/>
              </a:rPr>
              <a:t>www.synapse.org</a:t>
            </a:r>
            <a:r>
              <a:rPr lang="en-US" sz="2600" dirty="0">
                <a:hlinkClick r:id="rId2"/>
              </a:rPr>
              <a:t>/#!</a:t>
            </a:r>
            <a:r>
              <a:rPr lang="en-US" sz="2600" dirty="0" smtClean="0">
                <a:hlinkClick r:id="rId2"/>
              </a:rPr>
              <a:t>Synapse:syn4231880</a:t>
            </a:r>
            <a:endParaRPr lang="en-US" sz="2600" dirty="0" smtClean="0"/>
          </a:p>
          <a:p>
            <a:pPr marL="0" indent="0" algn="ctr">
              <a:buNone/>
            </a:pPr>
            <a:r>
              <a:rPr lang="en-US" sz="2400" dirty="0" smtClean="0"/>
              <a:t>Send questions during the webinar using the “Question” box</a:t>
            </a:r>
          </a:p>
          <a:p>
            <a:pPr marL="0" indent="0">
              <a:buNone/>
            </a:pPr>
            <a:endParaRPr lang="en-US" sz="2400" dirty="0" smtClean="0"/>
          </a:p>
          <a:p>
            <a:r>
              <a:rPr lang="en-US" sz="2400" dirty="0" smtClean="0"/>
              <a:t>Introduction to DREAM</a:t>
            </a:r>
          </a:p>
          <a:p>
            <a:r>
              <a:rPr lang="en-US" sz="2400" dirty="0" smtClean="0"/>
              <a:t>Challenge Introduction – problem of combination therapy</a:t>
            </a:r>
          </a:p>
          <a:p>
            <a:r>
              <a:rPr lang="en-US" sz="2400" dirty="0" smtClean="0"/>
              <a:t>Data overview</a:t>
            </a:r>
            <a:endParaRPr lang="en-US" sz="2400" dirty="0"/>
          </a:p>
          <a:p>
            <a:r>
              <a:rPr lang="en-US" sz="2400" dirty="0"/>
              <a:t>Challenge </a:t>
            </a:r>
            <a:r>
              <a:rPr lang="en-US" sz="2400" dirty="0" smtClean="0"/>
              <a:t>Questions</a:t>
            </a:r>
            <a:r>
              <a:rPr lang="en-US" sz="2400" dirty="0"/>
              <a:t> </a:t>
            </a:r>
            <a:r>
              <a:rPr lang="en-US" sz="2400" dirty="0" smtClean="0"/>
              <a:t>and Scoring</a:t>
            </a:r>
          </a:p>
          <a:p>
            <a:r>
              <a:rPr lang="en-US" sz="2400" dirty="0" smtClean="0"/>
              <a:t>Challenge Timelines, Scoring Rounds and Leaderboards</a:t>
            </a:r>
          </a:p>
          <a:p>
            <a:r>
              <a:rPr lang="en-US" sz="2400" dirty="0" smtClean="0"/>
              <a:t>Challenge Incentives</a:t>
            </a:r>
          </a:p>
          <a:p>
            <a:r>
              <a:rPr lang="en-US" sz="2400" dirty="0" smtClean="0"/>
              <a:t>Live Demo (registration, downloading data, submitting and leaderboard)</a:t>
            </a:r>
          </a:p>
          <a:p>
            <a:r>
              <a:rPr lang="en-US" sz="2400" dirty="0" smtClean="0"/>
              <a:t>Questions &amp;</a:t>
            </a:r>
            <a:r>
              <a:rPr lang="en-US" sz="2400" dirty="0"/>
              <a:t> </a:t>
            </a:r>
            <a:r>
              <a:rPr lang="en-US" sz="2400" dirty="0" smtClean="0"/>
              <a:t>Answers Session</a:t>
            </a:r>
            <a:endParaRPr lang="en-US" sz="2400" dirty="0"/>
          </a:p>
        </p:txBody>
      </p:sp>
      <p:cxnSp>
        <p:nvCxnSpPr>
          <p:cNvPr id="12" name="Straight Connector 11"/>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7249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608"/>
            <a:ext cx="8229600" cy="944628"/>
          </a:xfrm>
        </p:spPr>
        <p:txBody>
          <a:bodyPr>
            <a:normAutofit fontScale="90000"/>
          </a:bodyPr>
          <a:lstStyle/>
          <a:p>
            <a:pPr fontAlgn="base"/>
            <a:r>
              <a:rPr lang="en-US" sz="3600" dirty="0" smtClean="0"/>
              <a:t>Challenge Timeline, Rounds and Leaderboard</a:t>
            </a:r>
            <a:br>
              <a:rPr lang="en-US" sz="3600" dirty="0" smtClean="0"/>
            </a:br>
            <a:r>
              <a:rPr lang="en-US" sz="3600" dirty="0" err="1" smtClean="0"/>
              <a:t>Subchallenge</a:t>
            </a:r>
            <a:r>
              <a:rPr lang="en-US" sz="3600" dirty="0" smtClean="0"/>
              <a:t> 1 &amp; 2</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7200" y="6324600"/>
            <a:ext cx="418654" cy="369332"/>
          </a:xfrm>
          <a:prstGeom prst="rect">
            <a:avLst/>
          </a:prstGeom>
          <a:noFill/>
        </p:spPr>
        <p:txBody>
          <a:bodyPr wrap="none" rtlCol="0">
            <a:spAutoFit/>
          </a:bodyPr>
          <a:lstStyle/>
          <a:p>
            <a:r>
              <a:rPr lang="en-US" dirty="0" smtClean="0"/>
              <a:t>18</a:t>
            </a:r>
            <a:endParaRPr lang="en-US" dirty="0"/>
          </a:p>
        </p:txBody>
      </p:sp>
      <p:pic>
        <p:nvPicPr>
          <p:cNvPr id="2" name="Picture 1" descr="Timelin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20195"/>
            <a:ext cx="8356600" cy="2933700"/>
          </a:xfrm>
          <a:prstGeom prst="rect">
            <a:avLst/>
          </a:prstGeom>
        </p:spPr>
      </p:pic>
      <p:pic>
        <p:nvPicPr>
          <p:cNvPr id="3" name="Picture 2" descr="Timelin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5" y="3856902"/>
            <a:ext cx="8343900" cy="2921000"/>
          </a:xfrm>
          <a:prstGeom prst="rect">
            <a:avLst/>
          </a:prstGeom>
        </p:spPr>
      </p:pic>
    </p:spTree>
    <p:extLst>
      <p:ext uri="{BB962C8B-B14F-4D97-AF65-F5344CB8AC3E}">
        <p14:creationId xmlns:p14="http://schemas.microsoft.com/office/powerpoint/2010/main" val="32222781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8229600" cy="4648200"/>
          </a:xfrm>
        </p:spPr>
        <p:txBody>
          <a:bodyPr>
            <a:normAutofit fontScale="85000" lnSpcReduction="20000"/>
          </a:bodyPr>
          <a:lstStyle/>
          <a:p>
            <a:pPr fontAlgn="base"/>
            <a:r>
              <a:rPr lang="en-US" i="1" dirty="0" smtClean="0"/>
              <a:t>Nature Biotechnology. </a:t>
            </a:r>
            <a:r>
              <a:rPr lang="en-US" dirty="0" smtClean="0"/>
              <a:t>Winning teams will be invited to be coauthors on a manuscript submitted to Nature Biotechnology.  All participants* will be invited to be part of the “AstraZeneca-Sanger Drug Combination DREAM Community.”  The Community will be a coauthor on the paper submission as well. </a:t>
            </a:r>
            <a:r>
              <a:rPr lang="en-US" sz="2600" dirty="0" smtClean="0"/>
              <a:t/>
            </a:r>
            <a:br>
              <a:rPr lang="en-US" sz="2600" dirty="0" smtClean="0"/>
            </a:br>
            <a:r>
              <a:rPr lang="en-US" sz="2600" dirty="0" smtClean="0"/>
              <a:t>	* participation requires submission of predictions along with a write-up of the methodology to be included in the publication</a:t>
            </a:r>
            <a:endParaRPr lang="en-US" dirty="0" smtClean="0"/>
          </a:p>
          <a:p>
            <a:pPr fontAlgn="base"/>
            <a:r>
              <a:rPr lang="en-US" i="1" dirty="0" smtClean="0"/>
              <a:t>DREAM Conference. </a:t>
            </a:r>
            <a:r>
              <a:rPr lang="en-US" dirty="0" smtClean="0"/>
              <a:t>Winning teams will be invited to present at an upcoming </a:t>
            </a:r>
            <a:r>
              <a:rPr lang="en-US" dirty="0" err="1" smtClean="0"/>
              <a:t>RegSys</a:t>
            </a:r>
            <a:r>
              <a:rPr lang="en-US" dirty="0" smtClean="0"/>
              <a:t> </a:t>
            </a:r>
            <a:r>
              <a:rPr lang="en-US" dirty="0" err="1" smtClean="0"/>
              <a:t>Recomb</a:t>
            </a:r>
            <a:r>
              <a:rPr lang="en-US" dirty="0" smtClean="0"/>
              <a:t>/DREAM Conference.</a:t>
            </a:r>
          </a:p>
          <a:p>
            <a:pPr fontAlgn="base"/>
            <a:r>
              <a:rPr lang="en-US" i="1" dirty="0" smtClean="0"/>
              <a:t>F1000. </a:t>
            </a:r>
            <a:r>
              <a:rPr lang="en-US" dirty="0" smtClean="0"/>
              <a:t>All participants eligible to publish in F1000 DREAM challenge channel</a:t>
            </a:r>
          </a:p>
          <a:p>
            <a:pPr fontAlgn="base"/>
            <a:endParaRPr lang="en-US" dirty="0" smtClean="0"/>
          </a:p>
          <a:p>
            <a:pPr fontAlgn="base"/>
            <a:endParaRPr lang="en-US" dirty="0" smtClean="0"/>
          </a:p>
        </p:txBody>
      </p:sp>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Challenge Incentives</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52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Using Synapse</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57200" y="6324600"/>
            <a:ext cx="418654" cy="369332"/>
          </a:xfrm>
          <a:prstGeom prst="rect">
            <a:avLst/>
          </a:prstGeom>
          <a:noFill/>
        </p:spPr>
        <p:txBody>
          <a:bodyPr wrap="none" rtlCol="0">
            <a:spAutoFit/>
          </a:bodyPr>
          <a:lstStyle/>
          <a:p>
            <a:r>
              <a:rPr lang="en-US" dirty="0" smtClean="0"/>
              <a:t>22</a:t>
            </a:r>
            <a:endParaRPr lang="en-US" dirty="0"/>
          </a:p>
        </p:txBody>
      </p:sp>
      <p:pic>
        <p:nvPicPr>
          <p:cNvPr id="6" name="Picture 5" descr="synaps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512" y="1430851"/>
            <a:ext cx="4508500" cy="1092200"/>
          </a:xfrm>
          <a:prstGeom prst="rect">
            <a:avLst/>
          </a:prstGeom>
        </p:spPr>
      </p:pic>
      <p:sp>
        <p:nvSpPr>
          <p:cNvPr id="10" name="Rectangle 9"/>
          <p:cNvSpPr/>
          <p:nvPr/>
        </p:nvSpPr>
        <p:spPr>
          <a:xfrm>
            <a:off x="990600" y="2690336"/>
            <a:ext cx="7696200" cy="3354765"/>
          </a:xfrm>
          <a:prstGeom prst="rect">
            <a:avLst/>
          </a:prstGeom>
        </p:spPr>
        <p:txBody>
          <a:bodyPr wrap="square">
            <a:spAutoFit/>
          </a:bodyPr>
          <a:lstStyle/>
          <a:p>
            <a:pPr marL="285750" indent="-285750">
              <a:spcBef>
                <a:spcPts val="1200"/>
              </a:spcBef>
              <a:buFont typeface="Arial"/>
              <a:buChar char="•"/>
            </a:pPr>
            <a:r>
              <a:rPr lang="en-US" sz="3200" dirty="0"/>
              <a:t>a platform for collaborative data analysis and data sharing</a:t>
            </a:r>
          </a:p>
          <a:p>
            <a:pPr marL="285750" indent="-285750">
              <a:spcBef>
                <a:spcPts val="1200"/>
              </a:spcBef>
              <a:buFont typeface="Arial"/>
              <a:buChar char="•"/>
            </a:pPr>
            <a:r>
              <a:rPr lang="en-US" sz="3200" dirty="0"/>
              <a:t>developed by Sage Bionetworks and used to host the DREAM challenges</a:t>
            </a:r>
          </a:p>
          <a:p>
            <a:pPr marL="285750" indent="-285750">
              <a:spcBef>
                <a:spcPts val="1200"/>
              </a:spcBef>
              <a:buFont typeface="Arial"/>
              <a:buChar char="•"/>
            </a:pPr>
            <a:r>
              <a:rPr lang="en-US" sz="3200" dirty="0"/>
              <a:t>used to distribute data and coordinate scoring</a:t>
            </a:r>
          </a:p>
        </p:txBody>
      </p:sp>
      <p:pic>
        <p:nvPicPr>
          <p:cNvPr id="11" name="Picture 10" descr="sage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1295400"/>
            <a:ext cx="2768600" cy="1270000"/>
          </a:xfrm>
          <a:prstGeom prst="rect">
            <a:avLst/>
          </a:prstGeom>
        </p:spPr>
      </p:pic>
    </p:spTree>
    <p:extLst>
      <p:ext uri="{BB962C8B-B14F-4D97-AF65-F5344CB8AC3E}">
        <p14:creationId xmlns:p14="http://schemas.microsoft.com/office/powerpoint/2010/main" val="9481197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85800"/>
          </a:xfrm>
        </p:spPr>
        <p:txBody>
          <a:bodyPr>
            <a:noAutofit/>
          </a:bodyPr>
          <a:lstStyle/>
          <a:p>
            <a:r>
              <a:rPr lang="en-US" sz="3200" dirty="0" smtClean="0"/>
              <a:t>Acknowledgements: challenge partners</a:t>
            </a:r>
            <a:endParaRPr lang="en-US" sz="3200" dirty="0"/>
          </a:p>
        </p:txBody>
      </p:sp>
      <p:sp>
        <p:nvSpPr>
          <p:cNvPr id="4" name="Slide Number Placeholder 3"/>
          <p:cNvSpPr>
            <a:spLocks noGrp="1"/>
          </p:cNvSpPr>
          <p:nvPr>
            <p:ph type="sldNum" sz="quarter" idx="12"/>
          </p:nvPr>
        </p:nvSpPr>
        <p:spPr/>
        <p:txBody>
          <a:bodyPr/>
          <a:lstStyle/>
          <a:p>
            <a:pPr>
              <a:defRPr/>
            </a:pPr>
            <a:fld id="{0C7E5831-98C1-4E51-9CCA-34396B9043C9}" type="slidenum">
              <a:rPr lang="en-US" smtClean="0"/>
              <a:pPr>
                <a:defRPr/>
              </a:pPr>
              <a:t>23</a:t>
            </a:fld>
            <a:endParaRPr lang="en-US" dirty="0"/>
          </a:p>
        </p:txBody>
      </p:sp>
      <p:cxnSp>
        <p:nvCxnSpPr>
          <p:cNvPr id="12" name="Straight Connector 11"/>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r>
              <a:rPr lang="en-US" dirty="0" smtClean="0"/>
              <a:t>AstraZeneca – provides largest drug combination screening available to date</a:t>
            </a:r>
          </a:p>
          <a:p>
            <a:r>
              <a:rPr lang="en-US" dirty="0" smtClean="0"/>
              <a:t>Sanger Institute – provides comprehensive molecular characterization of the cell lines</a:t>
            </a:r>
          </a:p>
          <a:p>
            <a:r>
              <a:rPr lang="en-US" dirty="0" smtClean="0"/>
              <a:t>DREAM organizers: Sage Bionetworks, EMBL-EBI, RWTH Aachen (JRC-COMBINE), IBM</a:t>
            </a:r>
            <a:endParaRPr lang="en-US" dirty="0"/>
          </a:p>
        </p:txBody>
      </p:sp>
    </p:spTree>
    <p:extLst>
      <p:ext uri="{BB962C8B-B14F-4D97-AF65-F5344CB8AC3E}">
        <p14:creationId xmlns:p14="http://schemas.microsoft.com/office/powerpoint/2010/main" val="732699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Acknowledgements: individuals</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CONtA.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16" y="990600"/>
            <a:ext cx="5709647" cy="2926996"/>
          </a:xfrm>
          <a:prstGeom prst="rect">
            <a:avLst/>
          </a:prstGeom>
        </p:spPr>
      </p:pic>
      <p:pic>
        <p:nvPicPr>
          <p:cNvPr id="12" name="Picture 11" descr="AAAAZ.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867" y="3917596"/>
            <a:ext cx="5426380" cy="2545406"/>
          </a:xfrm>
          <a:prstGeom prst="rect">
            <a:avLst/>
          </a:prstGeom>
        </p:spPr>
      </p:pic>
    </p:spTree>
    <p:extLst>
      <p:ext uri="{BB962C8B-B14F-4D97-AF65-F5344CB8AC3E}">
        <p14:creationId xmlns:p14="http://schemas.microsoft.com/office/powerpoint/2010/main" val="395061829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608"/>
            <a:ext cx="8229600" cy="944628"/>
          </a:xfrm>
        </p:spPr>
        <p:txBody>
          <a:bodyPr>
            <a:normAutofit/>
          </a:bodyPr>
          <a:lstStyle/>
          <a:p>
            <a:pPr fontAlgn="base"/>
            <a:r>
              <a:rPr lang="en-US" sz="3600" dirty="0" smtClean="0"/>
              <a:t>Q &amp; A</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914400" y="1066800"/>
            <a:ext cx="7162800" cy="4719513"/>
          </a:xfrm>
          <a:prstGeom prst="rect">
            <a:avLst/>
          </a:prstGeom>
        </p:spPr>
      </p:pic>
      <p:sp>
        <p:nvSpPr>
          <p:cNvPr id="2" name="TextBox 1"/>
          <p:cNvSpPr txBox="1"/>
          <p:nvPr/>
        </p:nvSpPr>
        <p:spPr>
          <a:xfrm>
            <a:off x="1752709" y="5907437"/>
            <a:ext cx="5775940" cy="369332"/>
          </a:xfrm>
          <a:prstGeom prst="rect">
            <a:avLst/>
          </a:prstGeom>
          <a:noFill/>
        </p:spPr>
        <p:txBody>
          <a:bodyPr wrap="none" rtlCol="0">
            <a:spAutoFit/>
          </a:bodyPr>
          <a:lstStyle/>
          <a:p>
            <a:r>
              <a:rPr lang="en-US" dirty="0" smtClean="0"/>
              <a:t>Submit your questions through the webinar “Question” box</a:t>
            </a:r>
            <a:endParaRPr lang="en-US" dirty="0"/>
          </a:p>
        </p:txBody>
      </p:sp>
    </p:spTree>
    <p:extLst>
      <p:ext uri="{BB962C8B-B14F-4D97-AF65-F5344CB8AC3E}">
        <p14:creationId xmlns:p14="http://schemas.microsoft.com/office/powerpoint/2010/main" val="143781559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85800"/>
          </a:xfrm>
        </p:spPr>
        <p:txBody>
          <a:bodyPr>
            <a:noAutofit/>
          </a:bodyPr>
          <a:lstStyle/>
          <a:p>
            <a:pPr algn="l"/>
            <a:r>
              <a:rPr lang="en-US" sz="2800" dirty="0" smtClean="0"/>
              <a:t>Dialogue for Reverse Engineering </a:t>
            </a:r>
            <a:br>
              <a:rPr lang="en-US" sz="2800" dirty="0" smtClean="0"/>
            </a:br>
            <a:r>
              <a:rPr lang="en-US" sz="2800" dirty="0" smtClean="0"/>
              <a:t>                      Assessments and Methods</a:t>
            </a:r>
            <a:endParaRPr lang="en-US" sz="2800" dirty="0"/>
          </a:p>
        </p:txBody>
      </p:sp>
      <p:sp>
        <p:nvSpPr>
          <p:cNvPr id="4" name="Slide Number Placeholder 3"/>
          <p:cNvSpPr>
            <a:spLocks noGrp="1"/>
          </p:cNvSpPr>
          <p:nvPr>
            <p:ph type="sldNum" sz="quarter" idx="12"/>
          </p:nvPr>
        </p:nvSpPr>
        <p:spPr/>
        <p:txBody>
          <a:bodyPr/>
          <a:lstStyle/>
          <a:p>
            <a:pPr>
              <a:defRPr/>
            </a:pPr>
            <a:fld id="{0C7E5831-98C1-4E51-9CCA-34396B9043C9}" type="slidenum">
              <a:rPr lang="en-US" smtClean="0"/>
              <a:pPr>
                <a:defRPr/>
              </a:pPr>
              <a:t>3</a:t>
            </a:fld>
            <a:endParaRPr lang="en-US" dirty="0"/>
          </a:p>
        </p:txBody>
      </p:sp>
      <p:sp>
        <p:nvSpPr>
          <p:cNvPr id="8" name="Content Placeholder 7"/>
          <p:cNvSpPr>
            <a:spLocks noGrp="1"/>
          </p:cNvSpPr>
          <p:nvPr>
            <p:ph idx="1"/>
          </p:nvPr>
        </p:nvSpPr>
        <p:spPr>
          <a:xfrm>
            <a:off x="130629" y="1023256"/>
            <a:ext cx="8826335" cy="3853544"/>
          </a:xfrm>
        </p:spPr>
        <p:txBody>
          <a:bodyPr>
            <a:normAutofit/>
          </a:bodyPr>
          <a:lstStyle/>
          <a:p>
            <a:pPr marL="0" indent="0">
              <a:buNone/>
            </a:pPr>
            <a:r>
              <a:rPr lang="en-US" sz="2000" dirty="0" smtClean="0"/>
              <a:t>DREAM </a:t>
            </a:r>
            <a:r>
              <a:rPr lang="en-US" sz="2000" dirty="0"/>
              <a:t>Challenges pose fundamental questions about systems biology and translational medicine. Designed and run by a community of researchers from a variety of organizations, our challenges invite participants to propose solutions — fostering collaboration and building communities in the process. Expertise and institutional support are provided by Sage Bionetworks, along with the infrastructure to host challenges via their Synapse platform. Together, we share a vision allowing individuals and groups to collaborate openly so that the  “wisdom of the crowd” provides the greatest impact on science and human health.</a:t>
            </a:r>
            <a:endParaRPr lang="en-US" sz="1800" dirty="0" smtClean="0"/>
          </a:p>
          <a:p>
            <a:pPr marL="0" indent="0">
              <a:buNone/>
            </a:pPr>
            <a:endParaRPr lang="en-US" sz="2000" dirty="0"/>
          </a:p>
        </p:txBody>
      </p:sp>
      <p:cxnSp>
        <p:nvCxnSpPr>
          <p:cNvPr id="12" name="Straight Connector 11"/>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6781800" y="76200"/>
            <a:ext cx="2209800" cy="880375"/>
          </a:xfrm>
          <a:prstGeom prst="rect">
            <a:avLst/>
          </a:prstGeom>
        </p:spPr>
      </p:pic>
      <p:grpSp>
        <p:nvGrpSpPr>
          <p:cNvPr id="18" name="Group 17"/>
          <p:cNvGrpSpPr/>
          <p:nvPr/>
        </p:nvGrpSpPr>
        <p:grpSpPr>
          <a:xfrm>
            <a:off x="609600" y="4114800"/>
            <a:ext cx="7337315" cy="1727486"/>
            <a:chOff x="13651" y="3299981"/>
            <a:chExt cx="8937515" cy="2104235"/>
          </a:xfrm>
        </p:grpSpPr>
        <p:pic>
          <p:nvPicPr>
            <p:cNvPr id="19" name="Picture 18"/>
            <p:cNvPicPr>
              <a:picLocks noChangeAspect="1"/>
            </p:cNvPicPr>
            <p:nvPr/>
          </p:nvPicPr>
          <p:blipFill>
            <a:blip r:embed="rId3"/>
            <a:stretch>
              <a:fillRect/>
            </a:stretch>
          </p:blipFill>
          <p:spPr>
            <a:xfrm>
              <a:off x="13651" y="3784238"/>
              <a:ext cx="1955555" cy="1346032"/>
            </a:xfrm>
            <a:prstGeom prst="rect">
              <a:avLst/>
            </a:prstGeom>
          </p:spPr>
        </p:pic>
        <p:sp>
          <p:nvSpPr>
            <p:cNvPr id="20" name="Rectangle 19"/>
            <p:cNvSpPr/>
            <p:nvPr/>
          </p:nvSpPr>
          <p:spPr>
            <a:xfrm>
              <a:off x="1969206" y="4744558"/>
              <a:ext cx="1086898" cy="339230"/>
            </a:xfrm>
            <a:prstGeom prst="rect">
              <a:avLst/>
            </a:prstGeom>
            <a:solidFill>
              <a:schemeClr val="bg2"/>
            </a:solidFill>
            <a:ln w="28575" cmpd="sng">
              <a:solidFill>
                <a:srgbClr val="333333"/>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24596" y="3488338"/>
              <a:ext cx="1359341" cy="369332"/>
            </a:xfrm>
            <a:prstGeom prst="rect">
              <a:avLst/>
            </a:prstGeom>
            <a:noFill/>
          </p:spPr>
          <p:txBody>
            <a:bodyPr wrap="none" rtlCol="0">
              <a:spAutoFit/>
            </a:bodyPr>
            <a:lstStyle/>
            <a:p>
              <a:r>
                <a:rPr lang="en-US" dirty="0" smtClean="0"/>
                <a:t>Challenge</a:t>
              </a:r>
              <a:endParaRPr lang="en-US" dirty="0"/>
            </a:p>
          </p:txBody>
        </p:sp>
        <p:sp>
          <p:nvSpPr>
            <p:cNvPr id="22" name="Rectangle 21"/>
            <p:cNvSpPr/>
            <p:nvPr/>
          </p:nvSpPr>
          <p:spPr>
            <a:xfrm>
              <a:off x="1963354" y="3540863"/>
              <a:ext cx="1086898" cy="1133823"/>
            </a:xfrm>
            <a:prstGeom prst="rect">
              <a:avLst/>
            </a:prstGeom>
            <a:solidFill>
              <a:schemeClr val="bg2"/>
            </a:solidFill>
            <a:ln w="28575" cmpd="sng">
              <a:solidFill>
                <a:srgbClr val="333333"/>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2108031" y="3856892"/>
              <a:ext cx="690175" cy="369332"/>
            </a:xfrm>
            <a:prstGeom prst="rect">
              <a:avLst/>
            </a:prstGeom>
            <a:noFill/>
          </p:spPr>
          <p:txBody>
            <a:bodyPr wrap="none" rtlCol="0">
              <a:spAutoFit/>
            </a:bodyPr>
            <a:lstStyle/>
            <a:p>
              <a:r>
                <a:rPr lang="en-US" dirty="0" smtClean="0"/>
                <a:t>Train</a:t>
              </a:r>
              <a:endParaRPr lang="en-US" dirty="0"/>
            </a:p>
          </p:txBody>
        </p:sp>
        <p:sp>
          <p:nvSpPr>
            <p:cNvPr id="24" name="TextBox 23"/>
            <p:cNvSpPr txBox="1"/>
            <p:nvPr/>
          </p:nvSpPr>
          <p:spPr>
            <a:xfrm>
              <a:off x="2148477" y="4694201"/>
              <a:ext cx="589524" cy="369332"/>
            </a:xfrm>
            <a:prstGeom prst="rect">
              <a:avLst/>
            </a:prstGeom>
            <a:noFill/>
          </p:spPr>
          <p:txBody>
            <a:bodyPr wrap="none" rtlCol="0">
              <a:spAutoFit/>
            </a:bodyPr>
            <a:lstStyle/>
            <a:p>
              <a:r>
                <a:rPr lang="en-US" dirty="0"/>
                <a:t>T</a:t>
              </a:r>
              <a:r>
                <a:rPr lang="en-US" dirty="0" smtClean="0"/>
                <a:t>est</a:t>
              </a:r>
              <a:endParaRPr lang="en-US" dirty="0"/>
            </a:p>
          </p:txBody>
        </p:sp>
        <p:cxnSp>
          <p:nvCxnSpPr>
            <p:cNvPr id="25" name="Straight Arrow Connector 24"/>
            <p:cNvCxnSpPr/>
            <p:nvPr/>
          </p:nvCxnSpPr>
          <p:spPr>
            <a:xfrm>
              <a:off x="3056104" y="3954537"/>
              <a:ext cx="268421"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149929" y="3299981"/>
              <a:ext cx="1406142" cy="1312149"/>
            </a:xfrm>
            <a:prstGeom prst="rect">
              <a:avLst/>
            </a:prstGeom>
            <a:noFill/>
          </p:spPr>
          <p:txBody>
            <a:bodyPr wrap="none" rtlCol="0">
              <a:spAutoFit/>
            </a:bodyPr>
            <a:lstStyle/>
            <a:p>
              <a:pPr algn="ctr"/>
              <a:r>
                <a:rPr lang="en-US" sz="1600" dirty="0" smtClean="0"/>
                <a:t>Pose </a:t>
              </a:r>
            </a:p>
            <a:p>
              <a:pPr algn="ctr"/>
              <a:r>
                <a:rPr lang="en-US" sz="1600" dirty="0" smtClean="0"/>
                <a:t>Challenge</a:t>
              </a:r>
            </a:p>
            <a:p>
              <a:pPr algn="ctr"/>
              <a:r>
                <a:rPr lang="en-US" sz="1600" dirty="0"/>
                <a:t>t</a:t>
              </a:r>
              <a:r>
                <a:rPr lang="en-US" sz="1600" dirty="0" smtClean="0"/>
                <a:t>o the </a:t>
              </a:r>
            </a:p>
            <a:p>
              <a:pPr algn="ctr"/>
              <a:r>
                <a:rPr lang="en-US" sz="1600" dirty="0" smtClean="0"/>
                <a:t>Community</a:t>
              </a:r>
            </a:p>
          </p:txBody>
        </p:sp>
        <p:cxnSp>
          <p:nvCxnSpPr>
            <p:cNvPr id="27" name="Straight Arrow Connector 26"/>
            <p:cNvCxnSpPr/>
            <p:nvPr/>
          </p:nvCxnSpPr>
          <p:spPr>
            <a:xfrm>
              <a:off x="4271662" y="3949303"/>
              <a:ext cx="32769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4"/>
            <a:stretch>
              <a:fillRect/>
            </a:stretch>
          </p:blipFill>
          <p:spPr>
            <a:xfrm>
              <a:off x="4620813" y="3540864"/>
              <a:ext cx="761905" cy="711111"/>
            </a:xfrm>
            <a:prstGeom prst="rect">
              <a:avLst/>
            </a:prstGeom>
          </p:spPr>
        </p:pic>
        <p:pic>
          <p:nvPicPr>
            <p:cNvPr id="29" name="Picture 28"/>
            <p:cNvPicPr>
              <a:picLocks noChangeAspect="1"/>
            </p:cNvPicPr>
            <p:nvPr/>
          </p:nvPicPr>
          <p:blipFill>
            <a:blip r:embed="rId5"/>
            <a:stretch>
              <a:fillRect/>
            </a:stretch>
          </p:blipFill>
          <p:spPr>
            <a:xfrm rot="5400000">
              <a:off x="5813275" y="3565186"/>
              <a:ext cx="993756" cy="712693"/>
            </a:xfrm>
            <a:prstGeom prst="rect">
              <a:avLst/>
            </a:prstGeom>
          </p:spPr>
        </p:pic>
        <p:pic>
          <p:nvPicPr>
            <p:cNvPr id="30" name="Picture 29"/>
            <p:cNvPicPr>
              <a:picLocks noChangeAspect="1"/>
            </p:cNvPicPr>
            <p:nvPr/>
          </p:nvPicPr>
          <p:blipFill>
            <a:blip r:embed="rId6"/>
            <a:stretch>
              <a:fillRect/>
            </a:stretch>
          </p:blipFill>
          <p:spPr>
            <a:xfrm>
              <a:off x="7082630" y="3407783"/>
              <a:ext cx="996942" cy="1016881"/>
            </a:xfrm>
            <a:prstGeom prst="rect">
              <a:avLst/>
            </a:prstGeom>
          </p:spPr>
        </p:pic>
        <p:pic>
          <p:nvPicPr>
            <p:cNvPr id="31" name="Picture 30"/>
            <p:cNvPicPr>
              <a:picLocks noChangeAspect="1"/>
            </p:cNvPicPr>
            <p:nvPr/>
          </p:nvPicPr>
          <p:blipFill>
            <a:blip r:embed="rId7"/>
            <a:stretch>
              <a:fillRect/>
            </a:stretch>
          </p:blipFill>
          <p:spPr>
            <a:xfrm>
              <a:off x="7911705" y="3640619"/>
              <a:ext cx="1025379" cy="1034068"/>
            </a:xfrm>
            <a:prstGeom prst="rect">
              <a:avLst/>
            </a:prstGeom>
          </p:spPr>
        </p:pic>
        <p:pic>
          <p:nvPicPr>
            <p:cNvPr id="32" name="Picture 31"/>
            <p:cNvPicPr>
              <a:picLocks noChangeAspect="1"/>
            </p:cNvPicPr>
            <p:nvPr/>
          </p:nvPicPr>
          <p:blipFill>
            <a:blip r:embed="rId8"/>
            <a:stretch>
              <a:fillRect/>
            </a:stretch>
          </p:blipFill>
          <p:spPr>
            <a:xfrm>
              <a:off x="7201934" y="4521004"/>
              <a:ext cx="1614383" cy="746841"/>
            </a:xfrm>
            <a:prstGeom prst="rect">
              <a:avLst/>
            </a:prstGeom>
          </p:spPr>
        </p:pic>
        <p:cxnSp>
          <p:nvCxnSpPr>
            <p:cNvPr id="33" name="Straight Arrow Connector 32"/>
            <p:cNvCxnSpPr/>
            <p:nvPr/>
          </p:nvCxnSpPr>
          <p:spPr>
            <a:xfrm>
              <a:off x="5382718" y="3924399"/>
              <a:ext cx="32769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4" name="Picture 33"/>
            <p:cNvPicPr>
              <a:picLocks noChangeAspect="1"/>
            </p:cNvPicPr>
            <p:nvPr/>
          </p:nvPicPr>
          <p:blipFill>
            <a:blip r:embed="rId5"/>
            <a:stretch>
              <a:fillRect/>
            </a:stretch>
          </p:blipFill>
          <p:spPr>
            <a:xfrm rot="5400000">
              <a:off x="5680659" y="3705135"/>
              <a:ext cx="993756" cy="712693"/>
            </a:xfrm>
            <a:prstGeom prst="rect">
              <a:avLst/>
            </a:prstGeom>
          </p:spPr>
        </p:pic>
        <p:pic>
          <p:nvPicPr>
            <p:cNvPr id="35" name="Picture 34"/>
            <p:cNvPicPr>
              <a:picLocks noChangeAspect="1"/>
            </p:cNvPicPr>
            <p:nvPr/>
          </p:nvPicPr>
          <p:blipFill>
            <a:blip r:embed="rId5"/>
            <a:stretch>
              <a:fillRect/>
            </a:stretch>
          </p:blipFill>
          <p:spPr>
            <a:xfrm rot="5400000">
              <a:off x="5569882" y="3832631"/>
              <a:ext cx="993756" cy="712693"/>
            </a:xfrm>
            <a:prstGeom prst="rect">
              <a:avLst/>
            </a:prstGeom>
          </p:spPr>
        </p:pic>
        <p:cxnSp>
          <p:nvCxnSpPr>
            <p:cNvPr id="36" name="Straight Arrow Connector 35"/>
            <p:cNvCxnSpPr/>
            <p:nvPr/>
          </p:nvCxnSpPr>
          <p:spPr>
            <a:xfrm>
              <a:off x="6666500" y="3959496"/>
              <a:ext cx="32769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7031549" y="3365208"/>
              <a:ext cx="1919617" cy="2039008"/>
            </a:xfrm>
            <a:prstGeom prst="rect">
              <a:avLst/>
            </a:prstGeom>
            <a:noFill/>
            <a:ln w="28575" cmpd="sng">
              <a:solidFill>
                <a:srgbClr val="000000"/>
              </a:solidFill>
            </a:ln>
            <a:effectLst/>
            <a:scene3d>
              <a:camera prst="obliqueTopRight"/>
              <a:lightRig rig="threePt" dir="tl"/>
            </a:scene3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3056104" y="4898638"/>
              <a:ext cx="393809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685800" y="4038600"/>
            <a:ext cx="7422240"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3200400" y="3886200"/>
            <a:ext cx="0" cy="304800"/>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524000" y="3657600"/>
            <a:ext cx="1276843" cy="369332"/>
          </a:xfrm>
          <a:prstGeom prst="rect">
            <a:avLst/>
          </a:prstGeom>
          <a:noFill/>
        </p:spPr>
        <p:txBody>
          <a:bodyPr wrap="square" rtlCol="0">
            <a:spAutoFit/>
          </a:bodyPr>
          <a:lstStyle/>
          <a:p>
            <a:r>
              <a:rPr lang="en-US" dirty="0" smtClean="0"/>
              <a:t>Design</a:t>
            </a:r>
            <a:endParaRPr lang="en-US" dirty="0"/>
          </a:p>
        </p:txBody>
      </p:sp>
      <p:sp>
        <p:nvSpPr>
          <p:cNvPr id="44" name="TextBox 43"/>
          <p:cNvSpPr txBox="1"/>
          <p:nvPr/>
        </p:nvSpPr>
        <p:spPr>
          <a:xfrm>
            <a:off x="3886200" y="3657600"/>
            <a:ext cx="1701127" cy="369332"/>
          </a:xfrm>
          <a:prstGeom prst="rect">
            <a:avLst/>
          </a:prstGeom>
          <a:noFill/>
        </p:spPr>
        <p:txBody>
          <a:bodyPr wrap="square" rtlCol="0">
            <a:spAutoFit/>
          </a:bodyPr>
          <a:lstStyle/>
          <a:p>
            <a:r>
              <a:rPr lang="en-US" dirty="0" smtClean="0"/>
              <a:t>Open Challenge</a:t>
            </a:r>
            <a:endParaRPr lang="en-US" dirty="0"/>
          </a:p>
        </p:txBody>
      </p:sp>
      <p:sp>
        <p:nvSpPr>
          <p:cNvPr id="45" name="TextBox 44"/>
          <p:cNvSpPr txBox="1"/>
          <p:nvPr/>
        </p:nvSpPr>
        <p:spPr>
          <a:xfrm>
            <a:off x="6705600" y="3657600"/>
            <a:ext cx="1054803" cy="369332"/>
          </a:xfrm>
          <a:prstGeom prst="rect">
            <a:avLst/>
          </a:prstGeom>
          <a:noFill/>
        </p:spPr>
        <p:txBody>
          <a:bodyPr wrap="square" rtlCol="0">
            <a:spAutoFit/>
          </a:bodyPr>
          <a:lstStyle/>
          <a:p>
            <a:r>
              <a:rPr lang="en-US" dirty="0" smtClean="0"/>
              <a:t>Scoring</a:t>
            </a:r>
            <a:endParaRPr lang="en-US" dirty="0"/>
          </a:p>
        </p:txBody>
      </p:sp>
      <p:sp>
        <p:nvSpPr>
          <p:cNvPr id="50" name="TextBox 49"/>
          <p:cNvSpPr txBox="1"/>
          <p:nvPr/>
        </p:nvSpPr>
        <p:spPr>
          <a:xfrm>
            <a:off x="5715000" y="6019800"/>
            <a:ext cx="2868882" cy="646331"/>
          </a:xfrm>
          <a:prstGeom prst="rect">
            <a:avLst/>
          </a:prstGeom>
          <a:noFill/>
        </p:spPr>
        <p:txBody>
          <a:bodyPr wrap="none" rtlCol="0">
            <a:spAutoFit/>
          </a:bodyPr>
          <a:lstStyle/>
          <a:p>
            <a:r>
              <a:rPr lang="en-US" dirty="0">
                <a:hlinkClick r:id="rId9"/>
              </a:rPr>
              <a:t>http://dreamchallenges.org/</a:t>
            </a:r>
            <a:endParaRPr lang="en-US" dirty="0"/>
          </a:p>
          <a:p>
            <a:endParaRPr lang="en-US" dirty="0"/>
          </a:p>
        </p:txBody>
      </p:sp>
      <p:cxnSp>
        <p:nvCxnSpPr>
          <p:cNvPr id="58" name="Straight Arrow Connector 57"/>
          <p:cNvCxnSpPr/>
          <p:nvPr/>
        </p:nvCxnSpPr>
        <p:spPr>
          <a:xfrm flipV="1">
            <a:off x="685800" y="3886200"/>
            <a:ext cx="0" cy="304800"/>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248400" y="3886200"/>
            <a:ext cx="0" cy="304800"/>
          </a:xfrm>
          <a:prstGeom prst="straightConnector1">
            <a:avLst/>
          </a:prstGeom>
          <a:ln>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8422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132623"/>
            <a:ext cx="9144000" cy="2000977"/>
          </a:xfrm>
          <a:prstGeom prst="rect">
            <a:avLst/>
          </a:prstGeom>
          <a:noFill/>
          <a:ln w="9525">
            <a:noFill/>
            <a:miter lim="800000"/>
            <a:headEnd/>
            <a:tailEnd/>
          </a:ln>
        </p:spPr>
      </p:pic>
      <p:sp>
        <p:nvSpPr>
          <p:cNvPr id="6" name="Rectangle 5"/>
          <p:cNvSpPr/>
          <p:nvPr/>
        </p:nvSpPr>
        <p:spPr>
          <a:xfrm>
            <a:off x="228600" y="2243584"/>
            <a:ext cx="8534400" cy="4385816"/>
          </a:xfrm>
          <a:prstGeom prst="rect">
            <a:avLst/>
          </a:prstGeom>
        </p:spPr>
        <p:txBody>
          <a:bodyPr wrap="square">
            <a:spAutoFit/>
          </a:bodyPr>
          <a:lstStyle/>
          <a:p>
            <a:pPr marL="347663" indent="-288925">
              <a:spcBef>
                <a:spcPts val="600"/>
              </a:spcBef>
              <a:buFont typeface="Arial" pitchFamily="34" charset="0"/>
              <a:buChar char="•"/>
            </a:pPr>
            <a:r>
              <a:rPr lang="en-US" dirty="0" smtClean="0"/>
              <a:t>The goal of this challenge is to accelerate our understanding of drug synergy, and the biomarkers that determine a patient’s response.</a:t>
            </a:r>
          </a:p>
          <a:p>
            <a:pPr marL="347663" indent="-288925">
              <a:spcBef>
                <a:spcPts val="600"/>
              </a:spcBef>
              <a:buFont typeface="Arial" pitchFamily="34" charset="0"/>
              <a:buChar char="•"/>
            </a:pPr>
            <a:endParaRPr lang="en-US" sz="1000" dirty="0" smtClean="0"/>
          </a:p>
          <a:p>
            <a:pPr marL="347663" indent="-288925">
              <a:spcBef>
                <a:spcPts val="600"/>
              </a:spcBef>
              <a:buFont typeface="Arial" pitchFamily="34" charset="0"/>
              <a:buChar char="•"/>
            </a:pPr>
            <a:r>
              <a:rPr lang="en-US" b="0" dirty="0" smtClean="0"/>
              <a:t>Many patients benefit from drugs targeting a molecular defect in tumor cells.</a:t>
            </a:r>
          </a:p>
          <a:p>
            <a:pPr marL="347663" indent="-288925">
              <a:spcBef>
                <a:spcPts val="600"/>
              </a:spcBef>
              <a:buFont typeface="Arial" pitchFamily="34" charset="0"/>
              <a:buChar char="•"/>
            </a:pPr>
            <a:r>
              <a:rPr lang="en-US" b="0" dirty="0" smtClean="0"/>
              <a:t>But numerous patients do not respond, or develop drug resistance.</a:t>
            </a:r>
          </a:p>
          <a:p>
            <a:pPr marL="347663" indent="-288925">
              <a:spcBef>
                <a:spcPts val="600"/>
              </a:spcBef>
              <a:buFont typeface="Arial" pitchFamily="34" charset="0"/>
              <a:buChar char="•"/>
            </a:pPr>
            <a:r>
              <a:rPr lang="en-US" b="0" dirty="0" smtClean="0"/>
              <a:t>Targeting multiple mechanisms with multiple drugs can enhance benefit.</a:t>
            </a:r>
          </a:p>
          <a:p>
            <a:pPr marL="347663" indent="-288925">
              <a:spcBef>
                <a:spcPts val="600"/>
              </a:spcBef>
              <a:buFont typeface="Arial" pitchFamily="34" charset="0"/>
              <a:buChar char="•"/>
            </a:pPr>
            <a:r>
              <a:rPr lang="en-US" b="0" dirty="0" smtClean="0"/>
              <a:t>Selecting the right combination for the right patient is very complex.</a:t>
            </a:r>
          </a:p>
          <a:p>
            <a:pPr marL="347663" indent="-288925">
              <a:spcBef>
                <a:spcPts val="600"/>
              </a:spcBef>
              <a:buFont typeface="Arial" pitchFamily="34" charset="0"/>
              <a:buChar char="•"/>
            </a:pPr>
            <a:endParaRPr lang="en-US" sz="1000" b="0" dirty="0" smtClean="0"/>
          </a:p>
          <a:p>
            <a:pPr marL="347663" indent="-288925">
              <a:spcBef>
                <a:spcPts val="600"/>
              </a:spcBef>
              <a:buFont typeface="Arial" pitchFamily="34" charset="0"/>
              <a:buChar char="•"/>
            </a:pPr>
            <a:r>
              <a:rPr lang="en-US" dirty="0" smtClean="0"/>
              <a:t>Through the various sub-challenges we encourage participants to derive predictive algorithms/insight ‘actionable’ in realistic clinical practice:</a:t>
            </a:r>
          </a:p>
          <a:p>
            <a:pPr marL="804863" lvl="1" indent="-288925">
              <a:buFont typeface="Arial" pitchFamily="34" charset="0"/>
              <a:buChar char="‒"/>
            </a:pPr>
            <a:r>
              <a:rPr lang="en-US" sz="1600" b="0" dirty="0" smtClean="0"/>
              <a:t>Establishing prediction rules from prior knowledge.</a:t>
            </a:r>
          </a:p>
          <a:p>
            <a:pPr marL="804863" lvl="1" indent="-288925">
              <a:buFont typeface="Arial" pitchFamily="34" charset="0"/>
              <a:buChar char="‒"/>
            </a:pPr>
            <a:r>
              <a:rPr lang="en-US" sz="1600" b="0" dirty="0" smtClean="0"/>
              <a:t>Limited to measurements taken prior to treatment.</a:t>
            </a:r>
          </a:p>
          <a:p>
            <a:pPr marL="804863" lvl="1" indent="-288925">
              <a:buFont typeface="Arial" pitchFamily="34" charset="0"/>
              <a:buChar char="‒"/>
            </a:pPr>
            <a:r>
              <a:rPr lang="en-US" sz="1600" b="0" dirty="0" smtClean="0"/>
              <a:t>Limiting to DNA variants only (translation to a clinical diagnostic).</a:t>
            </a:r>
          </a:p>
          <a:p>
            <a:pPr marL="804863" lvl="1" indent="-288925">
              <a:buFont typeface="Arial" pitchFamily="34" charset="0"/>
              <a:buChar char="‒"/>
            </a:pPr>
            <a:r>
              <a:rPr lang="en-US" sz="1600" b="0" dirty="0" smtClean="0"/>
              <a:t>Visible rationalized predictive rule-sets (chance of validation </a:t>
            </a:r>
          </a:p>
          <a:p>
            <a:pPr marL="804863" lvl="1" indent="-288925"/>
            <a:r>
              <a:rPr lang="en-US" sz="1600" b="0" dirty="0" smtClean="0"/>
              <a:t>	&amp; regulatory approval).</a:t>
            </a:r>
          </a:p>
        </p:txBody>
      </p:sp>
    </p:spTree>
    <p:extLst>
      <p:ext uri="{BB962C8B-B14F-4D97-AF65-F5344CB8AC3E}">
        <p14:creationId xmlns:p14="http://schemas.microsoft.com/office/powerpoint/2010/main" val="37167676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b="27577"/>
          <a:stretch>
            <a:fillRect/>
          </a:stretch>
        </p:blipFill>
        <p:spPr bwMode="auto">
          <a:xfrm>
            <a:off x="7833360" y="2514600"/>
            <a:ext cx="1158240" cy="1447800"/>
          </a:xfrm>
          <a:prstGeom prst="rect">
            <a:avLst/>
          </a:prstGeom>
          <a:noFill/>
          <a:ln w="9525">
            <a:noFill/>
            <a:miter lim="800000"/>
            <a:headEnd/>
            <a:tailEnd/>
          </a:ln>
        </p:spPr>
      </p:pic>
      <p:sp>
        <p:nvSpPr>
          <p:cNvPr id="5" name="TextBox 4"/>
          <p:cNvSpPr txBox="1"/>
          <p:nvPr/>
        </p:nvSpPr>
        <p:spPr>
          <a:xfrm>
            <a:off x="7696200" y="1574799"/>
            <a:ext cx="1219200" cy="338554"/>
          </a:xfrm>
          <a:prstGeom prst="rect">
            <a:avLst/>
          </a:prstGeom>
          <a:noFill/>
        </p:spPr>
        <p:txBody>
          <a:bodyPr wrap="square" rtlCol="0">
            <a:spAutoFit/>
          </a:bodyPr>
          <a:lstStyle/>
          <a:p>
            <a:pPr algn="ctr"/>
            <a:r>
              <a:rPr lang="en-US" sz="800" dirty="0" smtClean="0"/>
              <a:t>Induce a sensitized phenotype</a:t>
            </a:r>
            <a:endParaRPr lang="en-US" sz="800" dirty="0"/>
          </a:p>
        </p:txBody>
      </p:sp>
      <p:sp>
        <p:nvSpPr>
          <p:cNvPr id="7" name="TextBox 6"/>
          <p:cNvSpPr txBox="1"/>
          <p:nvPr/>
        </p:nvSpPr>
        <p:spPr>
          <a:xfrm>
            <a:off x="8153400" y="2362200"/>
            <a:ext cx="685800" cy="169277"/>
          </a:xfrm>
          <a:prstGeom prst="rect">
            <a:avLst/>
          </a:prstGeom>
          <a:noFill/>
        </p:spPr>
        <p:txBody>
          <a:bodyPr wrap="square" rtlCol="0">
            <a:spAutoFit/>
          </a:bodyPr>
          <a:lstStyle/>
          <a:p>
            <a:pPr algn="ctr"/>
            <a:r>
              <a:rPr lang="en-US" sz="500" b="0" dirty="0" smtClean="0"/>
              <a:t>DNA damage</a:t>
            </a:r>
            <a:endParaRPr lang="en-US" sz="500" b="0" dirty="0"/>
          </a:p>
        </p:txBody>
      </p:sp>
      <p:sp>
        <p:nvSpPr>
          <p:cNvPr id="10" name="TextBox 9"/>
          <p:cNvSpPr txBox="1"/>
          <p:nvPr/>
        </p:nvSpPr>
        <p:spPr>
          <a:xfrm>
            <a:off x="228600" y="457200"/>
            <a:ext cx="8153399" cy="400110"/>
          </a:xfrm>
          <a:prstGeom prst="rect">
            <a:avLst/>
          </a:prstGeom>
          <a:noFill/>
        </p:spPr>
        <p:txBody>
          <a:bodyPr wrap="square" rtlCol="0">
            <a:spAutoFit/>
          </a:bodyPr>
          <a:lstStyle/>
          <a:p>
            <a:r>
              <a:rPr lang="en-US" sz="2000" dirty="0" smtClean="0"/>
              <a:t>We encourage you to consider knowledge-led approaches:</a:t>
            </a:r>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266127" y="1585913"/>
            <a:ext cx="7582473" cy="3519487"/>
          </a:xfrm>
          <a:prstGeom prst="rect">
            <a:avLst/>
          </a:prstGeom>
          <a:noFill/>
          <a:ln w="9525">
            <a:noFill/>
            <a:miter lim="800000"/>
            <a:headEnd/>
            <a:tailEnd/>
          </a:ln>
        </p:spPr>
      </p:pic>
      <p:sp>
        <p:nvSpPr>
          <p:cNvPr id="12" name="TextBox 11"/>
          <p:cNvSpPr txBox="1"/>
          <p:nvPr/>
        </p:nvSpPr>
        <p:spPr>
          <a:xfrm>
            <a:off x="6460066" y="1845195"/>
            <a:ext cx="1219200" cy="230832"/>
          </a:xfrm>
          <a:prstGeom prst="rect">
            <a:avLst/>
          </a:prstGeom>
          <a:noFill/>
        </p:spPr>
        <p:txBody>
          <a:bodyPr wrap="square" rtlCol="0">
            <a:spAutoFit/>
          </a:bodyPr>
          <a:lstStyle/>
          <a:p>
            <a:pPr algn="ctr"/>
            <a:r>
              <a:rPr lang="en-US" sz="900" dirty="0" smtClean="0"/>
              <a:t>(inc. immune)</a:t>
            </a:r>
            <a:endParaRPr lang="en-US" sz="900" dirty="0"/>
          </a:p>
        </p:txBody>
      </p:sp>
      <p:sp>
        <p:nvSpPr>
          <p:cNvPr id="8" name="TextBox 7"/>
          <p:cNvSpPr txBox="1"/>
          <p:nvPr/>
        </p:nvSpPr>
        <p:spPr>
          <a:xfrm>
            <a:off x="6172200" y="4572000"/>
            <a:ext cx="2514600" cy="261610"/>
          </a:xfrm>
          <a:prstGeom prst="rect">
            <a:avLst/>
          </a:prstGeom>
          <a:noFill/>
        </p:spPr>
        <p:txBody>
          <a:bodyPr wrap="square" rtlCol="0">
            <a:spAutoFit/>
          </a:bodyPr>
          <a:lstStyle/>
          <a:p>
            <a:r>
              <a:rPr lang="en-US" sz="1100" b="0" dirty="0" smtClean="0"/>
              <a:t>Ref: </a:t>
            </a:r>
            <a:r>
              <a:rPr lang="en-US" sz="1100" b="0" i="1" dirty="0" smtClean="0"/>
              <a:t>Nature Reviews Cancer</a:t>
            </a:r>
            <a:endParaRPr lang="en-US" sz="1050" b="0" i="1" dirty="0"/>
          </a:p>
        </p:txBody>
      </p:sp>
      <p:sp>
        <p:nvSpPr>
          <p:cNvPr id="9" name="TextBox 8"/>
          <p:cNvSpPr txBox="1"/>
          <p:nvPr/>
        </p:nvSpPr>
        <p:spPr>
          <a:xfrm>
            <a:off x="381000" y="5124271"/>
            <a:ext cx="8305799" cy="1200329"/>
          </a:xfrm>
          <a:prstGeom prst="rect">
            <a:avLst/>
          </a:prstGeom>
          <a:noFill/>
        </p:spPr>
        <p:txBody>
          <a:bodyPr wrap="square" rtlCol="0">
            <a:spAutoFit/>
          </a:bodyPr>
          <a:lstStyle/>
          <a:p>
            <a:pPr marL="228600" indent="-228600">
              <a:buFont typeface="Arial" pitchFamily="34" charset="0"/>
              <a:buChar char="‒"/>
            </a:pPr>
            <a:r>
              <a:rPr lang="en-US" b="0" dirty="0" smtClean="0"/>
              <a:t>How do these mechanisms translate to biomarker relationships?</a:t>
            </a:r>
          </a:p>
          <a:p>
            <a:pPr marL="228600" indent="-228600">
              <a:buFont typeface="Arial" pitchFamily="34" charset="0"/>
              <a:buChar char="‒"/>
            </a:pPr>
            <a:r>
              <a:rPr lang="en-US" b="0" dirty="0" smtClean="0"/>
              <a:t>What knowledge sources (pathway databases etc.) can be leveraged?</a:t>
            </a:r>
          </a:p>
          <a:p>
            <a:pPr marL="228600" indent="-228600">
              <a:buFont typeface="Arial" pitchFamily="34" charset="0"/>
              <a:buChar char="‒"/>
            </a:pPr>
            <a:r>
              <a:rPr lang="en-US" b="0" dirty="0" smtClean="0"/>
              <a:t>How can this information be leveraged computationally, and captured as rules/rationale for biomarker selection and prediction of response?</a:t>
            </a:r>
            <a:endParaRPr lang="en-US" b="0" dirty="0"/>
          </a:p>
        </p:txBody>
      </p:sp>
      <p:sp>
        <p:nvSpPr>
          <p:cNvPr id="11" name="TextBox 10"/>
          <p:cNvSpPr txBox="1"/>
          <p:nvPr/>
        </p:nvSpPr>
        <p:spPr>
          <a:xfrm>
            <a:off x="304800" y="1161871"/>
            <a:ext cx="8305799" cy="369332"/>
          </a:xfrm>
          <a:prstGeom prst="rect">
            <a:avLst/>
          </a:prstGeom>
          <a:noFill/>
        </p:spPr>
        <p:txBody>
          <a:bodyPr wrap="square" rtlCol="0">
            <a:spAutoFit/>
          </a:bodyPr>
          <a:lstStyle/>
          <a:p>
            <a:pPr marL="228600" indent="-228600">
              <a:buFont typeface="Arial" pitchFamily="34" charset="0"/>
              <a:buChar char="‒"/>
            </a:pPr>
            <a:r>
              <a:rPr lang="en-US" b="0" dirty="0" smtClean="0"/>
              <a:t>What biological mechanisms can lead to combination synergy?</a:t>
            </a:r>
          </a:p>
        </p:txBody>
      </p:sp>
    </p:spTree>
    <p:extLst>
      <p:ext uri="{BB962C8B-B14F-4D97-AF65-F5344CB8AC3E}">
        <p14:creationId xmlns:p14="http://schemas.microsoft.com/office/powerpoint/2010/main" val="337193901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286" y="1295400"/>
            <a:ext cx="8752114" cy="4724400"/>
          </a:xfrm>
        </p:spPr>
        <p:txBody>
          <a:bodyPr>
            <a:normAutofit fontScale="92500"/>
          </a:bodyPr>
          <a:lstStyle/>
          <a:p>
            <a:pPr fontAlgn="base"/>
            <a:r>
              <a:rPr lang="en-US" sz="2800" dirty="0" smtClean="0"/>
              <a:t>85 cancer cell lines across 6 tissue types (gastrointestinal, lung, breast, melanoma, urinary tract, and lymphatic) </a:t>
            </a:r>
          </a:p>
          <a:p>
            <a:pPr fontAlgn="base"/>
            <a:r>
              <a:rPr lang="en-US" sz="2800" b="1" dirty="0" smtClean="0"/>
              <a:t>AstraZeneca pharmacology data:</a:t>
            </a:r>
          </a:p>
          <a:p>
            <a:pPr lvl="1" fontAlgn="base"/>
            <a:r>
              <a:rPr lang="en-US" sz="2000" dirty="0" smtClean="0"/>
              <a:t>Combination synergy: 912 unique combinations screened in 11,759 experiments</a:t>
            </a:r>
          </a:p>
          <a:p>
            <a:pPr lvl="1" fontAlgn="base"/>
            <a:r>
              <a:rPr lang="en-US" sz="2000" dirty="0" smtClean="0"/>
              <a:t>Matched </a:t>
            </a:r>
            <a:r>
              <a:rPr lang="en-US" sz="2000" dirty="0" err="1" smtClean="0"/>
              <a:t>monotherapy</a:t>
            </a:r>
            <a:r>
              <a:rPr lang="en-US" sz="2000" dirty="0" smtClean="0"/>
              <a:t> response: 119 unique compounds</a:t>
            </a:r>
          </a:p>
          <a:p>
            <a:pPr lvl="1" fontAlgn="base"/>
            <a:r>
              <a:rPr lang="en-US" sz="2000" dirty="0" smtClean="0"/>
              <a:t>Compound information (structure and chemical properties)</a:t>
            </a:r>
            <a:endParaRPr lang="en-US" sz="2400" dirty="0" smtClean="0"/>
          </a:p>
          <a:p>
            <a:pPr fontAlgn="base"/>
            <a:r>
              <a:rPr lang="en-US" sz="2800" b="1" dirty="0" smtClean="0"/>
              <a:t>Sanger cell line molecular data:</a:t>
            </a:r>
          </a:p>
          <a:p>
            <a:pPr lvl="1" fontAlgn="base"/>
            <a:r>
              <a:rPr lang="en-US" sz="2400" dirty="0" smtClean="0"/>
              <a:t>From naïve cell lines (no pre-treatment)</a:t>
            </a:r>
          </a:p>
          <a:p>
            <a:pPr lvl="1" fontAlgn="base"/>
            <a:r>
              <a:rPr lang="en-US" sz="2400" dirty="0" smtClean="0"/>
              <a:t>Mutation, copy number, gene expression and DNA </a:t>
            </a:r>
            <a:r>
              <a:rPr lang="en-US" sz="2400" dirty="0" err="1" smtClean="0"/>
              <a:t>methylation</a:t>
            </a:r>
            <a:endParaRPr lang="en-US" sz="2400" dirty="0" smtClean="0"/>
          </a:p>
          <a:p>
            <a:pPr fontAlgn="base"/>
            <a:r>
              <a:rPr lang="en-US" sz="2800" i="1" dirty="0" smtClean="0"/>
              <a:t>Raw data available to extract additional features</a:t>
            </a:r>
            <a:endParaRPr lang="en-US" sz="2800" i="1" dirty="0"/>
          </a:p>
        </p:txBody>
      </p:sp>
      <p:sp>
        <p:nvSpPr>
          <p:cNvPr id="4" name="Title 3"/>
          <p:cNvSpPr>
            <a:spLocks noGrp="1"/>
          </p:cNvSpPr>
          <p:nvPr>
            <p:ph type="title"/>
          </p:nvPr>
        </p:nvSpPr>
        <p:spPr>
          <a:xfrm>
            <a:off x="457200" y="21608"/>
            <a:ext cx="8229600" cy="944628"/>
          </a:xfrm>
        </p:spPr>
        <p:txBody>
          <a:bodyPr>
            <a:normAutofit fontScale="90000"/>
          </a:bodyPr>
          <a:lstStyle/>
          <a:p>
            <a:pPr fontAlgn="base"/>
            <a:r>
              <a:rPr lang="en-US" sz="3600" dirty="0"/>
              <a:t>Description of Challenge </a:t>
            </a:r>
            <a:r>
              <a:rPr lang="en-US" sz="3600" dirty="0" smtClean="0"/>
              <a:t>Data</a:t>
            </a:r>
            <a:br>
              <a:rPr lang="en-US" sz="3600" dirty="0" smtClean="0"/>
            </a:br>
            <a:r>
              <a:rPr lang="en-US" sz="3600" dirty="0" smtClean="0"/>
              <a:t>Overview</a:t>
            </a:r>
            <a:endParaRPr lang="en-US" sz="3600" dirty="0"/>
          </a:p>
        </p:txBody>
      </p:sp>
      <p:cxnSp>
        <p:nvCxnSpPr>
          <p:cNvPr id="9" name="Straight Connector 8"/>
          <p:cNvCxnSpPr/>
          <p:nvPr/>
        </p:nvCxnSpPr>
        <p:spPr>
          <a:xfrm>
            <a:off x="0" y="990600"/>
            <a:ext cx="914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1699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Pharmacology</a:t>
            </a:r>
            <a:r>
              <a:rPr lang="en-GB" dirty="0"/>
              <a:t>: </a:t>
            </a:r>
            <a:r>
              <a:rPr lang="en-GB" dirty="0" smtClean="0"/>
              <a:t>Combinations analyses</a:t>
            </a:r>
            <a:endParaRPr lang="en-GB" dirty="0"/>
          </a:p>
        </p:txBody>
      </p:sp>
      <p:pic>
        <p:nvPicPr>
          <p:cNvPr id="1026" name="Picture 2" descr="\\emea.astrazeneca.net\uk\Alderley Park\Users 10\KCDJ468\Documents\DREAM_COMBINATIONS\FIG2.png"/>
          <p:cNvPicPr>
            <a:picLocks noChangeAspect="1" noChangeArrowheads="1"/>
          </p:cNvPicPr>
          <p:nvPr/>
        </p:nvPicPr>
        <p:blipFill>
          <a:blip r:embed="rId2" cstate="print"/>
          <a:srcRect/>
          <a:stretch>
            <a:fillRect/>
          </a:stretch>
        </p:blipFill>
        <p:spPr bwMode="auto">
          <a:xfrm>
            <a:off x="4800600" y="2590800"/>
            <a:ext cx="3433566" cy="1838325"/>
          </a:xfrm>
          <a:prstGeom prst="rect">
            <a:avLst/>
          </a:prstGeom>
          <a:noFill/>
        </p:spPr>
      </p:pic>
      <p:pic>
        <p:nvPicPr>
          <p:cNvPr id="1027" name="Picture 3" descr="\\emea.astrazeneca.net\uk\Alderley Park\Users 10\KCDJ468\Documents\DREAM_COMBINATIONS\FIG1.png"/>
          <p:cNvPicPr>
            <a:picLocks noChangeAspect="1" noChangeArrowheads="1"/>
          </p:cNvPicPr>
          <p:nvPr/>
        </p:nvPicPr>
        <p:blipFill>
          <a:blip r:embed="rId3" cstate="print"/>
          <a:srcRect/>
          <a:stretch>
            <a:fillRect/>
          </a:stretch>
        </p:blipFill>
        <p:spPr bwMode="auto">
          <a:xfrm>
            <a:off x="1152525" y="2619375"/>
            <a:ext cx="2352675" cy="1809750"/>
          </a:xfrm>
          <a:prstGeom prst="rect">
            <a:avLst/>
          </a:prstGeom>
          <a:noFill/>
        </p:spPr>
      </p:pic>
      <p:sp>
        <p:nvSpPr>
          <p:cNvPr id="22" name="TextBox 21"/>
          <p:cNvSpPr txBox="1"/>
          <p:nvPr/>
        </p:nvSpPr>
        <p:spPr>
          <a:xfrm>
            <a:off x="990600" y="4659868"/>
            <a:ext cx="2875595" cy="369332"/>
          </a:xfrm>
          <a:prstGeom prst="rect">
            <a:avLst/>
          </a:prstGeom>
          <a:noFill/>
        </p:spPr>
        <p:txBody>
          <a:bodyPr wrap="none" rtlCol="0">
            <a:spAutoFit/>
          </a:bodyPr>
          <a:lstStyle/>
          <a:p>
            <a:r>
              <a:rPr lang="en-GB" dirty="0" smtClean="0"/>
              <a:t>Acoustic combination dosing</a:t>
            </a:r>
            <a:endParaRPr lang="en-GB" dirty="0"/>
          </a:p>
        </p:txBody>
      </p:sp>
      <p:sp>
        <p:nvSpPr>
          <p:cNvPr id="23" name="TextBox 22"/>
          <p:cNvSpPr txBox="1"/>
          <p:nvPr/>
        </p:nvSpPr>
        <p:spPr>
          <a:xfrm>
            <a:off x="5509717" y="4659868"/>
            <a:ext cx="2034083" cy="369332"/>
          </a:xfrm>
          <a:prstGeom prst="rect">
            <a:avLst/>
          </a:prstGeom>
          <a:noFill/>
        </p:spPr>
        <p:txBody>
          <a:bodyPr wrap="none" rtlCol="0">
            <a:spAutoFit/>
          </a:bodyPr>
          <a:lstStyle/>
          <a:p>
            <a:r>
              <a:rPr lang="en-GB" dirty="0" smtClean="0"/>
              <a:t>Automated imaging</a:t>
            </a:r>
            <a:endParaRPr lang="en-GB" dirty="0"/>
          </a:p>
        </p:txBody>
      </p:sp>
      <p:sp>
        <p:nvSpPr>
          <p:cNvPr id="24" name="TextBox 23"/>
          <p:cNvSpPr txBox="1"/>
          <p:nvPr/>
        </p:nvSpPr>
        <p:spPr>
          <a:xfrm>
            <a:off x="1828800" y="5638800"/>
            <a:ext cx="5065426" cy="523220"/>
          </a:xfrm>
          <a:prstGeom prst="rect">
            <a:avLst/>
          </a:prstGeom>
          <a:noFill/>
        </p:spPr>
        <p:txBody>
          <a:bodyPr wrap="none" rtlCol="0">
            <a:spAutoFit/>
          </a:bodyPr>
          <a:lstStyle/>
          <a:p>
            <a:r>
              <a:rPr lang="en-GB" sz="2800" dirty="0" smtClean="0"/>
              <a:t>AstraZeneca combination screens</a:t>
            </a:r>
            <a:endParaRPr lang="en-GB" sz="2800" dirty="0"/>
          </a:p>
        </p:txBody>
      </p:sp>
    </p:spTree>
    <p:extLst>
      <p:ext uri="{BB962C8B-B14F-4D97-AF65-F5344CB8AC3E}">
        <p14:creationId xmlns:p14="http://schemas.microsoft.com/office/powerpoint/2010/main" val="23691724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Pharmacology</a:t>
            </a:r>
            <a:r>
              <a:rPr lang="en-GB" dirty="0"/>
              <a:t>: </a:t>
            </a:r>
            <a:r>
              <a:rPr lang="en-GB" dirty="0" smtClean="0"/>
              <a:t>Combinations analyses</a:t>
            </a:r>
            <a:endParaRPr lang="en-GB" dirty="0"/>
          </a:p>
        </p:txBody>
      </p:sp>
      <p:cxnSp>
        <p:nvCxnSpPr>
          <p:cNvPr id="4" name="Straight Arrow Connector 3"/>
          <p:cNvCxnSpPr/>
          <p:nvPr/>
        </p:nvCxnSpPr>
        <p:spPr>
          <a:xfrm>
            <a:off x="2500111" y="3861737"/>
            <a:ext cx="0" cy="216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5" name="Straight Arrow Connector 4"/>
          <p:cNvCxnSpPr/>
          <p:nvPr/>
        </p:nvCxnSpPr>
        <p:spPr>
          <a:xfrm>
            <a:off x="2499532" y="3376739"/>
            <a:ext cx="0" cy="21600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6" name="Elbow Connector 5"/>
          <p:cNvCxnSpPr>
            <a:endCxn id="8" idx="6"/>
          </p:cNvCxnSpPr>
          <p:nvPr/>
        </p:nvCxnSpPr>
        <p:spPr>
          <a:xfrm rot="10800000">
            <a:off x="2622864" y="3724500"/>
            <a:ext cx="2467469" cy="915892"/>
          </a:xfrm>
          <a:prstGeom prst="bentConnector3">
            <a:avLst>
              <a:gd name="adj1" fmla="val 41425"/>
            </a:avLst>
          </a:prstGeom>
          <a:ln w="28575">
            <a:tailEnd type="arrow"/>
          </a:ln>
        </p:spPr>
        <p:style>
          <a:lnRef idx="1">
            <a:schemeClr val="accent2"/>
          </a:lnRef>
          <a:fillRef idx="0">
            <a:schemeClr val="accent2"/>
          </a:fillRef>
          <a:effectRef idx="0">
            <a:schemeClr val="accent2"/>
          </a:effectRef>
          <a:fontRef idx="minor">
            <a:schemeClr val="tx1"/>
          </a:fontRef>
        </p:style>
      </p:cxnSp>
      <p:grpSp>
        <p:nvGrpSpPr>
          <p:cNvPr id="3" name="Group 6"/>
          <p:cNvGrpSpPr/>
          <p:nvPr/>
        </p:nvGrpSpPr>
        <p:grpSpPr>
          <a:xfrm>
            <a:off x="2377360" y="3601748"/>
            <a:ext cx="245503" cy="245503"/>
            <a:chOff x="2087628" y="3742480"/>
            <a:chExt cx="245503" cy="245503"/>
          </a:xfrm>
        </p:grpSpPr>
        <p:sp>
          <p:nvSpPr>
            <p:cNvPr id="8" name="Flowchart: Connector 7"/>
            <p:cNvSpPr/>
            <p:nvPr/>
          </p:nvSpPr>
          <p:spPr>
            <a:xfrm>
              <a:off x="2087628" y="3742480"/>
              <a:ext cx="245503" cy="245503"/>
            </a:xfrm>
            <a:prstGeom prst="flowChartConnector">
              <a:avLst/>
            </a:prstGeom>
            <a:ln w="28575">
              <a:tailEnd type="arrow"/>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cxnSp>
          <p:nvCxnSpPr>
            <p:cNvPr id="9" name="Straight Arrow Connector 8"/>
            <p:cNvCxnSpPr/>
            <p:nvPr/>
          </p:nvCxnSpPr>
          <p:spPr>
            <a:xfrm flipH="1">
              <a:off x="2159717" y="3872788"/>
              <a:ext cx="108000" cy="0"/>
            </a:xfrm>
            <a:prstGeom prst="straightConnector1">
              <a:avLst/>
            </a:prstGeom>
            <a:ln w="28575">
              <a:headEnd type="none" w="med" len="med"/>
              <a:tailEnd type="none" w="med" len="med"/>
            </a:ln>
          </p:spPr>
          <p:style>
            <a:lnRef idx="1">
              <a:schemeClr val="accent2"/>
            </a:lnRef>
            <a:fillRef idx="0">
              <a:schemeClr val="accent2"/>
            </a:fillRef>
            <a:effectRef idx="0">
              <a:schemeClr val="accent2"/>
            </a:effectRef>
            <a:fontRef idx="minor">
              <a:schemeClr val="tx1"/>
            </a:fontRef>
          </p:style>
        </p:cxnSp>
      </p:grpSp>
      <p:sp>
        <p:nvSpPr>
          <p:cNvPr id="16" name="TextBox 15"/>
          <p:cNvSpPr txBox="1"/>
          <p:nvPr/>
        </p:nvSpPr>
        <p:spPr>
          <a:xfrm>
            <a:off x="2102636" y="5925549"/>
            <a:ext cx="4298164" cy="369332"/>
          </a:xfrm>
          <a:prstGeom prst="rect">
            <a:avLst/>
          </a:prstGeom>
          <a:noFill/>
        </p:spPr>
        <p:txBody>
          <a:bodyPr wrap="none" rtlCol="0">
            <a:spAutoFit/>
          </a:bodyPr>
          <a:lstStyle/>
          <a:p>
            <a:r>
              <a:rPr lang="en-GB" dirty="0"/>
              <a:t>http://</a:t>
            </a:r>
            <a:r>
              <a:rPr lang="en-GB" dirty="0" smtClean="0"/>
              <a:t>sourceforge.net/projects/combenefit</a:t>
            </a:r>
            <a:endParaRPr lang="en-GB" dirty="0"/>
          </a:p>
        </p:txBody>
      </p:sp>
      <p:sp>
        <p:nvSpPr>
          <p:cNvPr id="17" name="TextBox 16"/>
          <p:cNvSpPr txBox="1"/>
          <p:nvPr/>
        </p:nvSpPr>
        <p:spPr>
          <a:xfrm>
            <a:off x="5642897" y="5562600"/>
            <a:ext cx="1519903" cy="523220"/>
          </a:xfrm>
          <a:prstGeom prst="rect">
            <a:avLst/>
          </a:prstGeom>
          <a:noFill/>
        </p:spPr>
        <p:txBody>
          <a:bodyPr wrap="none" rtlCol="0">
            <a:spAutoFit/>
          </a:bodyPr>
          <a:lstStyle/>
          <a:p>
            <a:pPr algn="ctr"/>
            <a:r>
              <a:rPr lang="en-GB" sz="1400" dirty="0" smtClean="0"/>
              <a:t>Loewe Model </a:t>
            </a:r>
          </a:p>
          <a:p>
            <a:pPr algn="ctr"/>
            <a:r>
              <a:rPr lang="en-GB" sz="1400" dirty="0" smtClean="0"/>
              <a:t>(</a:t>
            </a:r>
            <a:r>
              <a:rPr lang="en-GB" sz="1400" dirty="0" err="1" smtClean="0"/>
              <a:t>Isobole</a:t>
            </a:r>
            <a:r>
              <a:rPr lang="en-GB" sz="1400" dirty="0" smtClean="0"/>
              <a:t> equation)</a:t>
            </a:r>
            <a:endParaRPr lang="en-GB" sz="1400" dirty="0"/>
          </a:p>
        </p:txBody>
      </p:sp>
      <p:cxnSp>
        <p:nvCxnSpPr>
          <p:cNvPr id="18" name="Straight Arrow Connector 17"/>
          <p:cNvCxnSpPr/>
          <p:nvPr/>
        </p:nvCxnSpPr>
        <p:spPr>
          <a:xfrm>
            <a:off x="6400800" y="3369620"/>
            <a:ext cx="0" cy="354879"/>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cxnSp>
        <p:nvCxnSpPr>
          <p:cNvPr id="20" name="Straight Arrow Connector 19"/>
          <p:cNvCxnSpPr/>
          <p:nvPr/>
        </p:nvCxnSpPr>
        <p:spPr>
          <a:xfrm>
            <a:off x="3733800" y="2321231"/>
            <a:ext cx="396482" cy="0"/>
          </a:xfrm>
          <a:prstGeom prst="straightConnector1">
            <a:avLst/>
          </a:prstGeom>
          <a:ln w="28575">
            <a:tailEnd type="arrow"/>
          </a:ln>
        </p:spPr>
        <p:style>
          <a:lnRef idx="1">
            <a:schemeClr val="accent2"/>
          </a:lnRef>
          <a:fillRef idx="0">
            <a:schemeClr val="accent2"/>
          </a:fillRef>
          <a:effectRef idx="0">
            <a:schemeClr val="accent2"/>
          </a:effectRef>
          <a:fontRef idx="minor">
            <a:schemeClr val="tx1"/>
          </a:fontRef>
        </p:style>
      </p:cxnSp>
      <p:pic>
        <p:nvPicPr>
          <p:cNvPr id="3076" name="Picture 4" descr="D:\DENNIS_COMBI_AZ_DATA - QA\examples\folder4786_ex2\Dose-response\png\D61_dose_res_curv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2500"/>
          <a:stretch/>
        </p:blipFill>
        <p:spPr bwMode="auto">
          <a:xfrm>
            <a:off x="6477000" y="1650166"/>
            <a:ext cx="1800000" cy="130258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DENNIS_COMBI_AZ_DATA - QA\examples\folder4786_ex2\Dose-response\png\D60_dose_res_curv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949"/>
          <a:stretch/>
        </p:blipFill>
        <p:spPr bwMode="auto">
          <a:xfrm>
            <a:off x="4724400" y="1600200"/>
            <a:ext cx="1800000" cy="134056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DENNIS_COMBI_AZ_DATA - QA\examples\folder4786_ex2\Dose-response\png\Surface_C61.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974"/>
          <a:stretch/>
        </p:blipFill>
        <p:spPr bwMode="auto">
          <a:xfrm>
            <a:off x="1044375" y="1524001"/>
            <a:ext cx="2160000" cy="1645021"/>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DENNIS_COMBI_AZ_DATA - QA\examples\folder4786_ex2\Analysis LOEWE\png\Surface_Loewe model C61.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851"/>
          <a:stretch/>
        </p:blipFill>
        <p:spPr bwMode="auto">
          <a:xfrm>
            <a:off x="5217000" y="3969737"/>
            <a:ext cx="2160000" cy="152720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665748" y="1140023"/>
            <a:ext cx="1026178" cy="307777"/>
          </a:xfrm>
          <a:prstGeom prst="rect">
            <a:avLst/>
          </a:prstGeom>
          <a:noFill/>
        </p:spPr>
        <p:txBody>
          <a:bodyPr wrap="none" rtlCol="0">
            <a:spAutoFit/>
          </a:bodyPr>
          <a:lstStyle/>
          <a:p>
            <a:pPr algn="ctr"/>
            <a:r>
              <a:rPr lang="en-GB" sz="1400" dirty="0" smtClean="0"/>
              <a:t>Experiment</a:t>
            </a:r>
            <a:endParaRPr lang="en-GB" sz="1400" dirty="0"/>
          </a:p>
        </p:txBody>
      </p:sp>
      <p:pic>
        <p:nvPicPr>
          <p:cNvPr id="3083" name="Picture 11" descr="D:\DENNIS_COMBI_AZ_DATA - QA\examples\folder4786_ex2\Analysis LOEWE\png\Matrix_Loewe_SYN_ANT_C6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0" y="4267200"/>
            <a:ext cx="2034426"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5319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Drug compound information</a:t>
            </a:r>
            <a:endParaRPr lang="en-GB" dirty="0"/>
          </a:p>
        </p:txBody>
      </p:sp>
      <p:sp>
        <p:nvSpPr>
          <p:cNvPr id="3" name="Content Placeholder 2"/>
          <p:cNvSpPr>
            <a:spLocks noGrp="1"/>
          </p:cNvSpPr>
          <p:nvPr>
            <p:ph idx="1"/>
          </p:nvPr>
        </p:nvSpPr>
        <p:spPr>
          <a:xfrm>
            <a:off x="304800" y="1371600"/>
            <a:ext cx="8534400" cy="4876800"/>
          </a:xfrm>
        </p:spPr>
        <p:txBody>
          <a:bodyPr>
            <a:normAutofit fontScale="85000" lnSpcReduction="10000"/>
          </a:bodyPr>
          <a:lstStyle/>
          <a:p>
            <a:r>
              <a:rPr lang="en-GB" dirty="0" smtClean="0"/>
              <a:t>Targets</a:t>
            </a:r>
          </a:p>
          <a:p>
            <a:pPr>
              <a:buNone/>
            </a:pPr>
            <a:r>
              <a:rPr lang="en-GB" dirty="0" smtClean="0"/>
              <a:t>	- used as compound names (except for some </a:t>
            </a:r>
            <a:r>
              <a:rPr lang="en-GB" dirty="0" err="1" smtClean="0"/>
              <a:t>chemos</a:t>
            </a:r>
            <a:r>
              <a:rPr lang="en-GB" dirty="0" smtClean="0"/>
              <a:t>)</a:t>
            </a:r>
          </a:p>
          <a:p>
            <a:pPr>
              <a:buNone/>
            </a:pPr>
            <a:r>
              <a:rPr lang="en-GB" dirty="0" smtClean="0"/>
              <a:t>	- known mutations, genes, protein families</a:t>
            </a:r>
          </a:p>
          <a:p>
            <a:endParaRPr lang="en-GB" dirty="0" smtClean="0"/>
          </a:p>
          <a:p>
            <a:r>
              <a:rPr lang="en-GB" dirty="0" smtClean="0"/>
              <a:t>Chemical properties</a:t>
            </a:r>
          </a:p>
          <a:p>
            <a:pPr lvl="1"/>
            <a:r>
              <a:rPr lang="en-GB" dirty="0" smtClean="0"/>
              <a:t>58 AZ compounds</a:t>
            </a:r>
          </a:p>
          <a:p>
            <a:pPr lvl="1"/>
            <a:r>
              <a:rPr lang="en-GB" dirty="0" smtClean="0"/>
              <a:t>Molecular weight, polarity, solubility, </a:t>
            </a:r>
            <a:r>
              <a:rPr lang="en-GB" dirty="0" err="1" smtClean="0"/>
              <a:t>lipophilicity</a:t>
            </a:r>
            <a:endParaRPr lang="en-GB" dirty="0" smtClean="0"/>
          </a:p>
          <a:p>
            <a:endParaRPr lang="en-GB" dirty="0" smtClean="0"/>
          </a:p>
          <a:p>
            <a:r>
              <a:rPr lang="en-GB" dirty="0" smtClean="0"/>
              <a:t>Structure</a:t>
            </a:r>
          </a:p>
          <a:p>
            <a:pPr lvl="1"/>
            <a:r>
              <a:rPr lang="en-GB" dirty="0" smtClean="0"/>
              <a:t>101 compounds with searchable SMILES and/or </a:t>
            </a:r>
            <a:r>
              <a:rPr lang="en-GB" dirty="0" err="1" smtClean="0"/>
              <a:t>PubChem</a:t>
            </a:r>
            <a:r>
              <a:rPr lang="en-GB" dirty="0" smtClean="0"/>
              <a:t> IDs</a:t>
            </a:r>
          </a:p>
          <a:p>
            <a:pPr lvl="1"/>
            <a:endParaRPr lang="en-GB" dirty="0" smtClean="0"/>
          </a:p>
          <a:p>
            <a:pPr lvl="1"/>
            <a:endParaRPr lang="en-GB" dirty="0"/>
          </a:p>
        </p:txBody>
      </p:sp>
    </p:spTree>
    <p:extLst>
      <p:ext uri="{BB962C8B-B14F-4D97-AF65-F5344CB8AC3E}">
        <p14:creationId xmlns:p14="http://schemas.microsoft.com/office/powerpoint/2010/main" val="9551190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276</TotalTime>
  <Words>1170</Words>
  <Application>Microsoft Macintosh PowerPoint</Application>
  <PresentationFormat>On-screen Show (4:3)</PresentationFormat>
  <Paragraphs>226</Paragraphs>
  <Slides>25</Slides>
  <Notes>8</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Challenge Webinar</vt:lpstr>
      <vt:lpstr>Webinar Outline</vt:lpstr>
      <vt:lpstr>Dialogue for Reverse Engineering                        Assessments and Methods</vt:lpstr>
      <vt:lpstr>PowerPoint Presentation</vt:lpstr>
      <vt:lpstr>PowerPoint Presentation</vt:lpstr>
      <vt:lpstr>Description of Challenge Data Overview</vt:lpstr>
      <vt:lpstr>Pharmacology: Combinations analyses</vt:lpstr>
      <vt:lpstr>Pharmacology: Combinations analyses</vt:lpstr>
      <vt:lpstr>Drug compound information</vt:lpstr>
      <vt:lpstr>Sanger molecular profiling of cell lines</vt:lpstr>
      <vt:lpstr>Processed molecular data</vt:lpstr>
      <vt:lpstr>Challenge Data in Synapse</vt:lpstr>
      <vt:lpstr>DREAM10: AZ and Sanger DREAM of Synergy 3 years later what is new this time?</vt:lpstr>
      <vt:lpstr>DREAM10: AZ and Sanger DREAM of Synergy 3 years later what is new this time?</vt:lpstr>
      <vt:lpstr>Subchallenge 1A:  “Black-box” with all available data</vt:lpstr>
      <vt:lpstr>Subchallenge 1B: Restricted to Mutations and CNVs</vt:lpstr>
      <vt:lpstr>Subchallenge 2</vt:lpstr>
      <vt:lpstr>Scoring will be finalized  on 18th September</vt:lpstr>
      <vt:lpstr>Synergy data splitting for challenges</vt:lpstr>
      <vt:lpstr>Challenge Timeline, Rounds and Leaderboard Subchallenge 1 &amp; 2</vt:lpstr>
      <vt:lpstr>Challenge Incentives</vt:lpstr>
      <vt:lpstr>Using Synapse</vt:lpstr>
      <vt:lpstr>Acknowledgements: challenge partners</vt:lpstr>
      <vt:lpstr>Acknowledgements: individuals</vt:lpstr>
      <vt:lpstr>Q &amp; A</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 questions</dc:title>
  <dc:creator>Michael Menden</dc:creator>
  <cp:lastModifiedBy>Justin Guinney</cp:lastModifiedBy>
  <cp:revision>25</cp:revision>
  <dcterms:created xsi:type="dcterms:W3CDTF">2015-09-08T14:09:25Z</dcterms:created>
  <dcterms:modified xsi:type="dcterms:W3CDTF">2015-09-10T15:13:44Z</dcterms:modified>
</cp:coreProperties>
</file>